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85"/>
  </p:notesMasterIdLst>
  <p:handoutMasterIdLst>
    <p:handoutMasterId r:id="rId86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5" r:id="rId15"/>
    <p:sldId id="476" r:id="rId16"/>
    <p:sldId id="477" r:id="rId17"/>
    <p:sldId id="478" r:id="rId18"/>
    <p:sldId id="480" r:id="rId19"/>
    <p:sldId id="481" r:id="rId20"/>
    <p:sldId id="482" r:id="rId21"/>
    <p:sldId id="483" r:id="rId22"/>
    <p:sldId id="484" r:id="rId23"/>
    <p:sldId id="485" r:id="rId24"/>
    <p:sldId id="486" r:id="rId25"/>
    <p:sldId id="487" r:id="rId26"/>
    <p:sldId id="488" r:id="rId27"/>
    <p:sldId id="489" r:id="rId28"/>
    <p:sldId id="490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98" r:id="rId37"/>
    <p:sldId id="499" r:id="rId38"/>
    <p:sldId id="500" r:id="rId39"/>
    <p:sldId id="501" r:id="rId40"/>
    <p:sldId id="502" r:id="rId41"/>
    <p:sldId id="503" r:id="rId42"/>
    <p:sldId id="504" r:id="rId43"/>
    <p:sldId id="505" r:id="rId44"/>
    <p:sldId id="506" r:id="rId45"/>
    <p:sldId id="507" r:id="rId46"/>
    <p:sldId id="508" r:id="rId47"/>
    <p:sldId id="509" r:id="rId48"/>
    <p:sldId id="510" r:id="rId49"/>
    <p:sldId id="511" r:id="rId50"/>
    <p:sldId id="512" r:id="rId51"/>
    <p:sldId id="513" r:id="rId52"/>
    <p:sldId id="514" r:id="rId53"/>
    <p:sldId id="515" r:id="rId54"/>
    <p:sldId id="516" r:id="rId55"/>
    <p:sldId id="517" r:id="rId56"/>
    <p:sldId id="518" r:id="rId57"/>
    <p:sldId id="519" r:id="rId58"/>
    <p:sldId id="521" r:id="rId59"/>
    <p:sldId id="522" r:id="rId60"/>
    <p:sldId id="520" r:id="rId61"/>
    <p:sldId id="523" r:id="rId62"/>
    <p:sldId id="524" r:id="rId63"/>
    <p:sldId id="525" r:id="rId64"/>
    <p:sldId id="526" r:id="rId65"/>
    <p:sldId id="527" r:id="rId66"/>
    <p:sldId id="528" r:id="rId67"/>
    <p:sldId id="529" r:id="rId68"/>
    <p:sldId id="530" r:id="rId69"/>
    <p:sldId id="531" r:id="rId70"/>
    <p:sldId id="532" r:id="rId71"/>
    <p:sldId id="533" r:id="rId72"/>
    <p:sldId id="534" r:id="rId73"/>
    <p:sldId id="535" r:id="rId74"/>
    <p:sldId id="536" r:id="rId75"/>
    <p:sldId id="537" r:id="rId76"/>
    <p:sldId id="538" r:id="rId77"/>
    <p:sldId id="539" r:id="rId78"/>
    <p:sldId id="540" r:id="rId79"/>
    <p:sldId id="541" r:id="rId80"/>
    <p:sldId id="542" r:id="rId81"/>
    <p:sldId id="543" r:id="rId82"/>
    <p:sldId id="544" r:id="rId83"/>
    <p:sldId id="545" r:id="rId84"/>
  </p:sldIdLst>
  <p:sldSz cx="9144000" cy="6858000" type="screen4x3"/>
  <p:notesSz cx="9928225" cy="6797675"/>
  <p:custDataLst>
    <p:tags r:id="rId8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C9A"/>
    <a:srgbClr val="B21212"/>
    <a:srgbClr val="A7C4FF"/>
    <a:srgbClr val="F9C7E8"/>
    <a:srgbClr val="C1D6FF"/>
    <a:srgbClr val="6699FF"/>
    <a:srgbClr val="F539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8015" autoAdjust="0"/>
    <p:restoredTop sz="94935" autoAdjust="0"/>
  </p:normalViewPr>
  <p:slideViewPr>
    <p:cSldViewPr>
      <p:cViewPr>
        <p:scale>
          <a:sx n="90" d="100"/>
          <a:sy n="90" d="100"/>
        </p:scale>
        <p:origin x="1044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viewProps" Target="viewProps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theme" Target="theme/theme1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77" Type="http://schemas.openxmlformats.org/officeDocument/2006/relationships/slide" Target="slides/slide73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tags" Target="tags/tag1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698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191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07230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81357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6033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53821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785400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83007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9952751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482016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855948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25421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2725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285812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080281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18876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0490011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185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9918975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71288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504825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261530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88497363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2749901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527632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38048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2023575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052113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572065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3625243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570315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20834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692382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9379329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0173268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44641461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26214821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003685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7134021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979748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8749466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650686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5965806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77478955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61423575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24547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30852287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82468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4139572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504290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40381015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7131323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18293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8627570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4865523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429838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0410214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1595192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8950563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775323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8281539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30436320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7191245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3460787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03902464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819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7486600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531783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997171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slide" Target="../slides/slide49.xml"/><Relationship Id="rId3" Type="http://schemas.openxmlformats.org/officeDocument/2006/relationships/slide" Target="../slides/slide16.xml"/><Relationship Id="rId7" Type="http://schemas.openxmlformats.org/officeDocument/2006/relationships/slide" Target="../slides/slide42.xml"/><Relationship Id="rId2" Type="http://schemas.openxmlformats.org/officeDocument/2006/relationships/slide" Target="../slides/slide11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35.xml"/><Relationship Id="rId5" Type="http://schemas.openxmlformats.org/officeDocument/2006/relationships/slide" Target="../slides/slide29.xml"/><Relationship Id="rId4" Type="http://schemas.openxmlformats.org/officeDocument/2006/relationships/slide" Target="../slides/slide22.xml"/><Relationship Id="rId9" Type="http://schemas.openxmlformats.org/officeDocument/2006/relationships/image" Target="../media/image2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1744" y="691790"/>
            <a:ext cx="78195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6.1 – What is the Mole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919615" y="691790"/>
            <a:ext cx="78476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6.2 – Mole Calculations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1740297" y="691790"/>
            <a:ext cx="89616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6.3 – Reactions using Gases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2672376" y="691790"/>
            <a:ext cx="89119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6.4 – Solution Concentration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3599487" y="691790"/>
            <a:ext cx="1032938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6.5 – Finding the Empirical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Formula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4668338" y="691790"/>
            <a:ext cx="116389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6.6 – From Empirical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to Final Formula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ound Same Side Corner Rectangle 12">
            <a:hlinkClick r:id="rId8" action="ppaction://hlinksldjump"/>
          </p:cNvPr>
          <p:cNvSpPr/>
          <p:nvPr userDrawn="1"/>
        </p:nvSpPr>
        <p:spPr>
          <a:xfrm>
            <a:off x="5868144" y="691790"/>
            <a:ext cx="1056377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00" b="1" dirty="0" smtClean="0">
                <a:latin typeface="Arial" panose="020B0604020202020204" pitchFamily="34" charset="0"/>
                <a:cs typeface="Arial" panose="020B0604020202020204" pitchFamily="34" charset="0"/>
              </a:rPr>
              <a:t>6.7 – Finding % yield</a:t>
            </a:r>
            <a:r>
              <a:rPr lang="en-GB" sz="9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and % purity</a:t>
            </a:r>
            <a:endParaRPr lang="en-GB" sz="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931399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print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Relationship Id="rId9" Type="http://schemas.openxmlformats.org/officeDocument/2006/relationships/slide" Target="slide6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63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3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1%20-%20Using%20Moles.docx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67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slide" Target="slide6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9.png"/><Relationship Id="rId5" Type="http://schemas.openxmlformats.org/officeDocument/2006/relationships/image" Target="../media/image18.emf"/><Relationship Id="rId4" Type="http://schemas.openxmlformats.org/officeDocument/2006/relationships/notesSlide" Target="../notesSlides/notesSl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2%20&#8211;%20Calculations%20from%20equations,%20using%20the%20mole.docx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3%20-%20Reactions%20using%20Gases.docx" TargetMode="Externa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2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slide" Target="slide72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4%20&#8211;%20The%20Concentration%20of%20a%20Solution.docx" TargetMode="Externa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06/6.4%20-%20Magnesium%20Oxide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39.xml"/><Relationship Id="rId9" Type="http://schemas.openxmlformats.org/officeDocument/2006/relationships/slide" Target="slide7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06/6.4%20-%20Magnesium%20Oxide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40.xml"/><Relationship Id="rId9" Type="http://schemas.openxmlformats.org/officeDocument/2006/relationships/slide" Target="slide7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5%20&#8211;%20Finding%20the%20Empirical%20Formula.docx" TargetMode="Externa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7.xml"/><Relationship Id="rId4" Type="http://schemas.openxmlformats.org/officeDocument/2006/relationships/image" Target="../media/image4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" Target="slide77.xml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slide" Target="slide77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06/6.6%20-%20Octane%20Formula%20C8H18.mp4" TargetMode="Externa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6" Type="http://schemas.openxmlformats.org/officeDocument/2006/relationships/image" Target="../media/image46.png"/><Relationship Id="rId5" Type="http://schemas.openxmlformats.org/officeDocument/2006/relationships/image" Target="../media/image45.emf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6%20&#8211;%20From%20Empirical%20to%20Final%20Formula.docx" TargetMode="Externa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7%20-%20%20Calculating%20Percentage%20Yield%201.mp4" TargetMode="External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9.xml"/><Relationship Id="rId4" Type="http://schemas.openxmlformats.org/officeDocument/2006/relationships/hyperlink" Target="Unit%2006/6.7%20-%20Percentage%20Yield%202.mp4" TargetMode="Externa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79.xml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hyperlink" Target="Unit%2006/6.7%20-%20Finding%20percentage%20yield%20and%20percentage%20purity.docx" TargetMode="External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1520" y="5661248"/>
            <a:ext cx="8784976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66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06 – Using  Moles</a:t>
            </a:r>
            <a:endParaRPr lang="en-GB" sz="66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1623460" cy="155919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6.1 – What is a Mole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What is a mole?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As you saw on page 70, the masses of atoms are found by </a:t>
            </a:r>
            <a:r>
              <a:rPr lang="en-US" sz="2000" dirty="0" smtClean="0"/>
              <a:t>comparing them </a:t>
            </a:r>
            <a:r>
              <a:rPr lang="en-US" sz="2000" dirty="0"/>
              <a:t>with the carbon-12 atom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1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A mole of a substance is the amount that contains the same </a:t>
            </a:r>
            <a:r>
              <a:rPr lang="en-US" sz="2000" b="1" dirty="0" smtClean="0"/>
              <a:t>number of </a:t>
            </a:r>
            <a:r>
              <a:rPr lang="en-US" sz="2000" b="1" dirty="0"/>
              <a:t>units as the number of carbon atoms in 12 grams of carbon-12.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These units can be atoms, or molecules, or ions, as you will see.</a:t>
            </a:r>
          </a:p>
        </p:txBody>
      </p:sp>
      <p:sp>
        <p:nvSpPr>
          <p:cNvPr id="7" name="Rectangle 6"/>
          <p:cNvSpPr/>
          <p:nvPr/>
        </p:nvSpPr>
        <p:spPr>
          <a:xfrm>
            <a:off x="179510" y="3410416"/>
            <a:ext cx="259229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an atom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carbon-12.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chosen as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standard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atom.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baseline="-25000" dirty="0" err="1"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taken as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12. Then other atoms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are compared with it.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915816" y="3410416"/>
            <a:ext cx="266429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This is a magnesium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atom. It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twice as heavy as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 carbon-12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atom, so its </a:t>
            </a:r>
            <a:r>
              <a:rPr lang="en-US" dirty="0" err="1">
                <a:latin typeface="Arial" panose="020B0604020202020204" pitchFamily="34" charset="0"/>
                <a:cs typeface="Arial" panose="020B0604020202020204" pitchFamily="34" charset="0"/>
              </a:rPr>
              <a:t>Ar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is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24. So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it follows that …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724129" y="3410416"/>
            <a:ext cx="316065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… 24 g of magnesium contains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the same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number of atoms as 12 g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of carbon-12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24 g of magnesium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is called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mole of magnesium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atoms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372532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10443" y="2194403"/>
            <a:ext cx="3074335" cy="121110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491880" y="2132856"/>
            <a:ext cx="1152128" cy="115212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576" y="2348880"/>
            <a:ext cx="864096" cy="734767"/>
          </a:xfrm>
          <a:prstGeom prst="rect">
            <a:avLst/>
          </a:prstGeom>
        </p:spPr>
      </p:pic>
      <p:sp>
        <p:nvSpPr>
          <p:cNvPr id="16" name="Round Same Side Corner Rectangle 15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6.1 – What is a Mole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The Avogadro </a:t>
            </a:r>
            <a:r>
              <a:rPr lang="en-US" b="1" dirty="0">
                <a:solidFill>
                  <a:srgbClr val="C00000"/>
                </a:solidFill>
              </a:rPr>
              <a:t>constant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Thanks to the work of the Italian scientist Avogadro, we know that 12 g </a:t>
            </a:r>
            <a:r>
              <a:rPr lang="en-US" dirty="0" smtClean="0"/>
              <a:t>of carbon-12 </a:t>
            </a:r>
            <a:r>
              <a:rPr lang="en-US" dirty="0"/>
              <a:t>contains </a:t>
            </a:r>
            <a:r>
              <a:rPr lang="en-US" b="1" dirty="0" smtClean="0"/>
              <a:t>602,000,000,000,000,000,000,000 </a:t>
            </a:r>
            <a:r>
              <a:rPr lang="en-US" dirty="0"/>
              <a:t>carbon </a:t>
            </a:r>
            <a:r>
              <a:rPr lang="en-US" dirty="0" smtClean="0"/>
              <a:t>atoms! This </a:t>
            </a:r>
            <a:r>
              <a:rPr lang="en-US" dirty="0"/>
              <a:t>huge number is called the </a:t>
            </a:r>
            <a:r>
              <a:rPr lang="en-US" b="1" dirty="0">
                <a:solidFill>
                  <a:srgbClr val="C00000"/>
                </a:solidFill>
              </a:rPr>
              <a:t>Avogadro constant</a:t>
            </a:r>
            <a:r>
              <a:rPr lang="en-US" dirty="0">
                <a:solidFill>
                  <a:srgbClr val="C00000"/>
                </a:solidFill>
              </a:rPr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It is written in a short way as 6.02 </a:t>
            </a:r>
            <a:r>
              <a:rPr lang="en-US" dirty="0" smtClean="0"/>
              <a:t>X </a:t>
            </a:r>
            <a:r>
              <a:rPr lang="en-US" dirty="0"/>
              <a:t>10</a:t>
            </a:r>
            <a:r>
              <a:rPr lang="en-US" baseline="30000" dirty="0"/>
              <a:t>23</a:t>
            </a:r>
            <a:r>
              <a:rPr lang="en-US" dirty="0"/>
              <a:t>. (The 10</a:t>
            </a:r>
            <a:r>
              <a:rPr lang="en-US" baseline="30000" dirty="0"/>
              <a:t>23</a:t>
            </a:r>
            <a:r>
              <a:rPr lang="en-US" dirty="0"/>
              <a:t> tells you to move </a:t>
            </a:r>
            <a:r>
              <a:rPr lang="en-US" dirty="0" smtClean="0"/>
              <a:t>the decimal </a:t>
            </a:r>
            <a:r>
              <a:rPr lang="en-US" dirty="0"/>
              <a:t>point 23 places to the right, to get the full number</a:t>
            </a:r>
            <a:r>
              <a:rPr lang="en-US" dirty="0" smtClean="0"/>
              <a:t>.) So </a:t>
            </a:r>
            <a:r>
              <a:rPr lang="en-US" dirty="0"/>
              <a:t>1 mole of magnesium atoms contains 6.02 </a:t>
            </a:r>
            <a:r>
              <a:rPr lang="en-US" dirty="0" smtClean="0"/>
              <a:t>X </a:t>
            </a:r>
            <a:r>
              <a:rPr lang="en-US" dirty="0"/>
              <a:t>10</a:t>
            </a:r>
            <a:r>
              <a:rPr lang="en-US" baseline="30000" dirty="0"/>
              <a:t>23</a:t>
            </a:r>
            <a:r>
              <a:rPr lang="en-US" dirty="0"/>
              <a:t> magnesium atoms</a:t>
            </a:r>
            <a:r>
              <a:rPr lang="en-US" dirty="0" smtClean="0"/>
              <a:t>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8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you can see </a:t>
            </a:r>
            <a:r>
              <a:rPr lang="en-US" dirty="0" smtClean="0"/>
              <a:t>that: </a:t>
            </a:r>
            <a:r>
              <a:rPr lang="en-US" b="1" dirty="0" smtClean="0"/>
              <a:t>One </a:t>
            </a:r>
            <a:r>
              <a:rPr lang="en-US" b="1" dirty="0"/>
              <a:t>mole of a substance is obtained by weighing out the </a:t>
            </a:r>
            <a:r>
              <a:rPr lang="en-US" b="1" dirty="0" err="1"/>
              <a:t>A</a:t>
            </a:r>
            <a:r>
              <a:rPr lang="en-US" b="1" baseline="-25000" dirty="0" err="1"/>
              <a:t>r</a:t>
            </a:r>
            <a:r>
              <a:rPr lang="en-US" b="1" dirty="0"/>
              <a:t> or </a:t>
            </a:r>
            <a:r>
              <a:rPr lang="en-US" b="1" dirty="0" err="1"/>
              <a:t>M</a:t>
            </a:r>
            <a:r>
              <a:rPr lang="en-US" b="1" baseline="-25000" dirty="0" err="1"/>
              <a:t>r</a:t>
            </a:r>
            <a:r>
              <a:rPr lang="en-US" b="1" dirty="0"/>
              <a:t> </a:t>
            </a:r>
            <a:r>
              <a:rPr lang="en-US" b="1" dirty="0" smtClean="0"/>
              <a:t>of the </a:t>
            </a:r>
            <a:r>
              <a:rPr lang="en-US" b="1" dirty="0"/>
              <a:t>substance, in grams.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9006980"/>
              </p:ext>
            </p:extLst>
          </p:nvPr>
        </p:nvGraphicFramePr>
        <p:xfrm>
          <a:off x="179509" y="3140968"/>
          <a:ext cx="8705268" cy="273630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01756"/>
                <a:gridCol w="2901756"/>
                <a:gridCol w="2901756"/>
              </a:tblGrid>
              <a:tr h="1113612"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 is made of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single sodium atoms.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symbol is Na.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</a:t>
                      </a:r>
                      <a:r>
                        <a:rPr lang="en-US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US" sz="16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23.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Iodine is made of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iodine molecules.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formula is I</a:t>
                      </a:r>
                      <a:r>
                        <a:rPr lang="en-US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</a:t>
                      </a:r>
                      <a:r>
                        <a:rPr lang="en-US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16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254.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 is made of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water molecules.</a:t>
                      </a:r>
                    </a:p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formula is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US" sz="16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O.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Its </a:t>
                      </a:r>
                      <a:r>
                        <a:rPr lang="en-US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16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is 18.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622692">
                <a:tc>
                  <a:txBody>
                    <a:bodyPr/>
                    <a:lstStyle/>
                    <a:p>
                      <a:pPr>
                        <a:tabLst/>
                      </a:pP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23 grams of sodium.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contains 6.02 X 10</a:t>
                      </a:r>
                      <a:r>
                        <a:rPr lang="en-US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 atoms,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1 mole of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atoms.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254 grams of iodine.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It contains 6.02 X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r>
                        <a:rPr lang="en-US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iodine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b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molecules, or 1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 of iodine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molecules.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 beaker contains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 grams of water,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6.02 X 10</a:t>
                      </a:r>
                      <a:r>
                        <a:rPr lang="en-US" sz="16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23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water</a:t>
                      </a:r>
                      <a:r>
                        <a:rPr lang="en-US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molecules, or 1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 of water </a:t>
                      </a:r>
                      <a:b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molecules.</a:t>
                      </a:r>
                      <a:endParaRPr lang="en-GB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95736" y="3278281"/>
            <a:ext cx="748382" cy="74838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0940" y="3328435"/>
            <a:ext cx="1247515" cy="80197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96337" y="3234576"/>
            <a:ext cx="1224136" cy="81609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720940" y="4535235"/>
            <a:ext cx="1188827" cy="107560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91680" y="4686475"/>
            <a:ext cx="1305254" cy="111879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884368" y="4471419"/>
            <a:ext cx="936104" cy="1211429"/>
          </a:xfrm>
          <a:prstGeom prst="rect">
            <a:avLst/>
          </a:prstGeom>
        </p:spPr>
      </p:pic>
      <p:sp>
        <p:nvSpPr>
          <p:cNvPr id="14" name="TextBox 13">
            <a:hlinkClick r:id="rId9" action="ppaction://hlinksldjump"/>
          </p:cNvPr>
          <p:cNvSpPr txBox="1"/>
          <p:nvPr/>
        </p:nvSpPr>
        <p:spPr>
          <a:xfrm>
            <a:off x="8372532" y="86981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290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6.1 – What is a Mole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Finding </a:t>
            </a:r>
            <a:r>
              <a:rPr lang="en-US" sz="2200" b="1" dirty="0">
                <a:solidFill>
                  <a:srgbClr val="C00000"/>
                </a:solidFill>
              </a:rPr>
              <a:t>the mass of a mole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You can find the mass of one mole of any substance by these steps: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Write </a:t>
            </a:r>
            <a:r>
              <a:rPr lang="en-US" sz="2200" dirty="0"/>
              <a:t>down the symbol or formula of the substance.</a:t>
            </a:r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Find </a:t>
            </a:r>
            <a:r>
              <a:rPr lang="en-US" sz="2200" dirty="0"/>
              <a:t>its </a:t>
            </a:r>
            <a:r>
              <a:rPr lang="en-US" sz="2200" dirty="0" err="1"/>
              <a:t>A</a:t>
            </a:r>
            <a:r>
              <a:rPr lang="en-US" sz="2200" baseline="-25000" dirty="0" err="1"/>
              <a:t>r</a:t>
            </a:r>
            <a:r>
              <a:rPr lang="en-US" sz="2200" dirty="0"/>
              <a:t> or </a:t>
            </a:r>
            <a:r>
              <a:rPr lang="en-US" sz="2200" dirty="0" smtClean="0"/>
              <a:t>M</a:t>
            </a:r>
            <a:r>
              <a:rPr lang="en-US" sz="2200" baseline="-25000" dirty="0" smtClean="0"/>
              <a:t>r</a:t>
            </a:r>
            <a:r>
              <a:rPr lang="en-US" sz="2200" dirty="0" smtClean="0"/>
              <a:t>.</a:t>
            </a:r>
            <a:endParaRPr lang="en-US" sz="2200" dirty="0"/>
          </a:p>
          <a:p>
            <a:pPr marL="7112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200" dirty="0" smtClean="0"/>
              <a:t>Express </a:t>
            </a:r>
            <a:r>
              <a:rPr lang="en-US" sz="2200" dirty="0"/>
              <a:t>that mass in grams (g).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This table shows three more examples:</a:t>
            </a:r>
            <a:endParaRPr lang="en-US" sz="2200" b="1" dirty="0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540016"/>
              </p:ext>
            </p:extLst>
          </p:nvPr>
        </p:nvGraphicFramePr>
        <p:xfrm>
          <a:off x="179512" y="3560400"/>
          <a:ext cx="8705265" cy="3108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2448272"/>
                <a:gridCol w="1080120"/>
                <a:gridCol w="1656184"/>
                <a:gridCol w="2008521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Substance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Symbol or 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20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 of 1 Mole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Helium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 =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exists as single atoms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grams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0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– 16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X 16 = 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grams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20298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Ethanol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OH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= 12</a:t>
                      </a:r>
                      <a:b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 =</a:t>
                      </a:r>
                      <a:r>
                        <a:rPr lang="en-GB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1</a:t>
                      </a:r>
                      <a:br>
                        <a:rPr lang="en-GB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= 16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X 12 = 24</a:t>
                      </a:r>
                    </a:p>
                    <a:p>
                      <a:pPr algn="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X 1 = 6</a:t>
                      </a:r>
                    </a:p>
                    <a:p>
                      <a:pPr algn="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X 16 = </a:t>
                      </a:r>
                      <a:r>
                        <a:rPr lang="en-GB" sz="2000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</a:p>
                    <a:p>
                      <a:pPr algn="r"/>
                      <a:r>
                        <a:rPr lang="en-GB" sz="2000" u="sng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en-GB" sz="2000" u="sng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20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2000" b="1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 grams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372532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42771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79512" y="1750777"/>
            <a:ext cx="8784976" cy="101098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accent4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6.1 – What is a Mole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Some </a:t>
            </a:r>
            <a:r>
              <a:rPr lang="en-US" b="1" dirty="0">
                <a:solidFill>
                  <a:srgbClr val="C00000"/>
                </a:solidFill>
              </a:rPr>
              <a:t>calculations on the mole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These equations will help you:</a:t>
            </a:r>
          </a:p>
          <a:p>
            <a:pPr>
              <a:buClr>
                <a:srgbClr val="0070C0"/>
              </a:buClr>
              <a:tabLst>
                <a:tab pos="439738" algn="l"/>
              </a:tabLst>
            </a:pPr>
            <a:r>
              <a:rPr lang="en-US" sz="1000" b="1" dirty="0" smtClean="0"/>
              <a:t/>
            </a:r>
            <a:br>
              <a:rPr lang="en-US" sz="1000" b="1" dirty="0" smtClean="0"/>
            </a:br>
            <a:r>
              <a:rPr lang="en-US" b="1" dirty="0" smtClean="0"/>
              <a:t>	Mass </a:t>
            </a:r>
            <a:r>
              <a:rPr lang="en-US" b="1" dirty="0"/>
              <a:t>of a given number of moles </a:t>
            </a:r>
            <a:r>
              <a:rPr lang="en-US" b="1" dirty="0" smtClean="0"/>
              <a:t>= </a:t>
            </a:r>
            <a:r>
              <a:rPr lang="en-US" b="1" dirty="0"/>
              <a:t>mass of 1 mole </a:t>
            </a:r>
            <a:r>
              <a:rPr lang="en-US" b="1" dirty="0" smtClean="0"/>
              <a:t>+ </a:t>
            </a:r>
            <a:r>
              <a:rPr lang="en-US" b="1" dirty="0"/>
              <a:t>number of </a:t>
            </a:r>
            <a:r>
              <a:rPr lang="en-US" b="1" dirty="0" smtClean="0"/>
              <a:t>moles</a:t>
            </a:r>
          </a:p>
          <a:p>
            <a:pPr>
              <a:buClr>
                <a:srgbClr val="0070C0"/>
              </a:buClr>
              <a:tabLst>
                <a:tab pos="4300538" algn="l"/>
              </a:tabLst>
            </a:pPr>
            <a:r>
              <a:rPr lang="en-US" b="1" dirty="0"/>
              <a:t>	</a:t>
            </a:r>
            <a:r>
              <a:rPr lang="en-US" b="1" dirty="0" smtClean="0"/>
              <a:t>	</a:t>
            </a:r>
            <a:r>
              <a:rPr lang="en-US" b="1" u="sng" dirty="0" smtClean="0"/>
              <a:t>         mass       </a:t>
            </a:r>
            <a:r>
              <a:rPr lang="en-US" b="1" u="sng" dirty="0" smtClean="0">
                <a:solidFill>
                  <a:schemeClr val="bg1"/>
                </a:solidFill>
              </a:rPr>
              <a:t>.</a:t>
            </a:r>
            <a:r>
              <a:rPr lang="en-US" b="1" u="sng" dirty="0" smtClean="0"/>
              <a:t> </a:t>
            </a:r>
          </a:p>
          <a:p>
            <a:pPr>
              <a:buClr>
                <a:srgbClr val="0070C0"/>
              </a:buClr>
              <a:tabLst>
                <a:tab pos="439738" algn="l"/>
              </a:tabLst>
            </a:pPr>
            <a:r>
              <a:rPr lang="en-US" b="1" dirty="0"/>
              <a:t>	</a:t>
            </a:r>
            <a:r>
              <a:rPr lang="en-US" b="1" dirty="0" smtClean="0"/>
              <a:t>Number </a:t>
            </a:r>
            <a:r>
              <a:rPr lang="en-US" b="1" dirty="0"/>
              <a:t>of moles in a given mass </a:t>
            </a:r>
            <a:r>
              <a:rPr lang="en-US" b="1" dirty="0" smtClean="0"/>
              <a:t>= mass </a:t>
            </a:r>
            <a:r>
              <a:rPr lang="en-US" b="1" dirty="0"/>
              <a:t>of 1 </a:t>
            </a:r>
            <a:r>
              <a:rPr lang="en-US" b="1" dirty="0" smtClean="0"/>
              <a:t>mole</a:t>
            </a:r>
            <a:br>
              <a:rPr lang="en-US" b="1" dirty="0" smtClean="0"/>
            </a:br>
            <a:endParaRPr lang="en-US" b="1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07704" y="6176152"/>
            <a:ext cx="428322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700" u="sng" dirty="0" smtClean="0"/>
              <a:t>32</a:t>
            </a:r>
          </a:p>
          <a:p>
            <a:r>
              <a:rPr lang="en-GB" sz="1700" dirty="0" smtClean="0"/>
              <a:t>64</a:t>
            </a:r>
            <a:endParaRPr lang="en-GB" sz="1700" dirty="0"/>
          </a:p>
        </p:txBody>
      </p:sp>
      <p:sp>
        <p:nvSpPr>
          <p:cNvPr id="5" name="Rectangle 4"/>
          <p:cNvSpPr/>
          <p:nvPr/>
        </p:nvSpPr>
        <p:spPr>
          <a:xfrm>
            <a:off x="179510" y="3086141"/>
            <a:ext cx="6678490" cy="3616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i="1" dirty="0"/>
              <a:t>Example 1</a:t>
            </a:r>
            <a:r>
              <a:rPr lang="en-US" sz="1700" i="1" dirty="0"/>
              <a:t> </a:t>
            </a:r>
            <a:r>
              <a:rPr lang="en-US" sz="1700" dirty="0"/>
              <a:t>Calculate the mass of 0.5 moles of bromine atoms.</a:t>
            </a:r>
            <a:br>
              <a:rPr lang="en-US" sz="1700" dirty="0"/>
            </a:br>
            <a:r>
              <a:rPr lang="en-US" sz="1700" dirty="0"/>
              <a:t>The </a:t>
            </a:r>
            <a:r>
              <a:rPr lang="en-US" sz="1700" dirty="0" err="1"/>
              <a:t>A</a:t>
            </a:r>
            <a:r>
              <a:rPr lang="en-US" sz="1700" baseline="-25000" dirty="0" err="1"/>
              <a:t>r</a:t>
            </a:r>
            <a:r>
              <a:rPr lang="en-US" sz="1700" dirty="0"/>
              <a:t> of bromine is 80, so 1 mole of bromine atoms has a mass of 80 g.</a:t>
            </a:r>
            <a:br>
              <a:rPr lang="en-US" sz="1700" dirty="0"/>
            </a:br>
            <a:r>
              <a:rPr lang="en-US" sz="1700" dirty="0"/>
              <a:t>So 0.5 moles of bromine atoms has a mass of 0.5 X 80 g, or 40 g.</a:t>
            </a:r>
          </a:p>
          <a:p>
            <a:pPr>
              <a:buClr>
                <a:srgbClr val="0070C0"/>
              </a:buClr>
            </a:pPr>
            <a:r>
              <a:rPr lang="en-US" sz="900" b="1" i="1" dirty="0"/>
              <a:t/>
            </a:r>
            <a:br>
              <a:rPr lang="en-US" sz="900" b="1" i="1" dirty="0"/>
            </a:br>
            <a:r>
              <a:rPr lang="en-US" sz="1700" b="1" i="1" dirty="0" smtClean="0"/>
              <a:t>Example </a:t>
            </a:r>
            <a:r>
              <a:rPr lang="en-US" sz="1700" b="1" i="1" dirty="0"/>
              <a:t>2 </a:t>
            </a:r>
            <a:r>
              <a:rPr lang="en-US" sz="1700" dirty="0"/>
              <a:t>Calculate the mass of 0.5 moles of bromine molecules.</a:t>
            </a:r>
            <a:br>
              <a:rPr lang="en-US" sz="1700" dirty="0"/>
            </a:br>
            <a:r>
              <a:rPr lang="en-US" sz="1700" dirty="0"/>
              <a:t>A bromine molecule contains 2 atoms, so its </a:t>
            </a:r>
            <a:r>
              <a:rPr lang="en-US" sz="1700" dirty="0" err="1"/>
              <a:t>Mr</a:t>
            </a:r>
            <a:r>
              <a:rPr lang="en-US" sz="1700" dirty="0"/>
              <a:t> is 160.</a:t>
            </a:r>
            <a:br>
              <a:rPr lang="en-US" sz="1700" dirty="0"/>
            </a:br>
            <a:r>
              <a:rPr lang="en-US" sz="1700" dirty="0"/>
              <a:t>So 0.5 moles of bromine molecules has a mass of 0.5 3 160 g, or 80 g.</a:t>
            </a:r>
          </a:p>
          <a:p>
            <a:pPr>
              <a:buClr>
                <a:srgbClr val="0070C0"/>
              </a:buClr>
            </a:pPr>
            <a:r>
              <a:rPr lang="en-US" sz="1000" b="1" i="1" dirty="0"/>
              <a:t/>
            </a:r>
            <a:br>
              <a:rPr lang="en-US" sz="1000" b="1" i="1" dirty="0"/>
            </a:br>
            <a:r>
              <a:rPr lang="en-US" sz="1700" b="1" i="1" dirty="0" smtClean="0"/>
              <a:t>Example </a:t>
            </a:r>
            <a:r>
              <a:rPr lang="en-US" sz="1700" b="1" i="1" dirty="0"/>
              <a:t>3</a:t>
            </a:r>
            <a:r>
              <a:rPr lang="en-US" sz="1700" dirty="0"/>
              <a:t> How many moles of oxygen molecules are in 64 g of oxygen?</a:t>
            </a:r>
            <a:br>
              <a:rPr lang="en-US" sz="1700" dirty="0"/>
            </a:br>
            <a:r>
              <a:rPr lang="en-US" sz="1700" dirty="0"/>
              <a:t>The </a:t>
            </a:r>
            <a:r>
              <a:rPr lang="en-US" sz="1700" dirty="0" err="1"/>
              <a:t>M</a:t>
            </a:r>
            <a:r>
              <a:rPr lang="en-US" sz="1700" baseline="-25000" dirty="0" err="1"/>
              <a:t>r</a:t>
            </a:r>
            <a:r>
              <a:rPr lang="en-US" sz="1700" dirty="0"/>
              <a:t> of oxygen is 32, so 32 g of it is 1 mole.</a:t>
            </a:r>
            <a:br>
              <a:rPr lang="en-US" sz="1700" dirty="0"/>
            </a:br>
            <a:r>
              <a:rPr lang="en-US" sz="600" dirty="0"/>
              <a:t/>
            </a:r>
            <a:br>
              <a:rPr lang="en-US" sz="600" dirty="0"/>
            </a:br>
            <a:r>
              <a:rPr lang="en-US" sz="1700" dirty="0"/>
              <a:t>Therefore 64 g is       moles, or 2 moles of oxygen molecules.</a:t>
            </a:r>
            <a:endParaRPr lang="en-US" sz="17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00345" y="3429000"/>
            <a:ext cx="2016224" cy="122413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94122" y="6139242"/>
            <a:ext cx="773843" cy="47669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676683" y="2821687"/>
            <a:ext cx="228780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dirty="0"/>
              <a:t>Use the </a:t>
            </a:r>
            <a:r>
              <a:rPr lang="en-GB" b="1" dirty="0" smtClean="0"/>
              <a:t>calculation</a:t>
            </a:r>
            <a:br>
              <a:rPr lang="en-GB" b="1" dirty="0" smtClean="0"/>
            </a:br>
            <a:r>
              <a:rPr lang="en-GB" b="1" dirty="0" smtClean="0"/>
              <a:t>triangle</a:t>
            </a:r>
            <a:endParaRPr lang="en-GB" b="1" dirty="0"/>
          </a:p>
        </p:txBody>
      </p:sp>
      <p:sp>
        <p:nvSpPr>
          <p:cNvPr id="9" name="Rectangle 8"/>
          <p:cNvSpPr/>
          <p:nvPr/>
        </p:nvSpPr>
        <p:spPr>
          <a:xfrm>
            <a:off x="6748691" y="4653136"/>
            <a:ext cx="228780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Tx/>
              <a:buChar char="▲"/>
            </a:pPr>
            <a:r>
              <a:rPr lang="en-US" sz="1400" dirty="0">
                <a:latin typeface="FrutigerLTStd-Light"/>
              </a:rPr>
              <a:t>Cover the one you want to find </a:t>
            </a:r>
            <a:r>
              <a:rPr lang="en-US" sz="1400" dirty="0" smtClean="0">
                <a:latin typeface="FrutigerLTStd-Light"/>
              </a:rPr>
              <a:t>– and </a:t>
            </a:r>
            <a:r>
              <a:rPr lang="en-US" sz="1400" dirty="0">
                <a:latin typeface="FrutigerLTStd-Light"/>
              </a:rPr>
              <a:t>you will see how to calculate it.</a:t>
            </a:r>
            <a:endParaRPr lang="en-GB" sz="1400" dirty="0"/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812574" y="5380367"/>
            <a:ext cx="1071794" cy="659505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852327" y="5421322"/>
            <a:ext cx="102784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700" dirty="0" err="1" smtClean="0"/>
              <a:t>A</a:t>
            </a:r>
            <a:r>
              <a:rPr lang="en-GB" sz="1700" baseline="-25000" dirty="0" err="1" smtClean="0"/>
              <a:t>r</a:t>
            </a:r>
            <a:r>
              <a:rPr lang="en-GB" sz="1700" dirty="0" smtClean="0"/>
              <a:t> = 80</a:t>
            </a:r>
          </a:p>
          <a:p>
            <a:r>
              <a:rPr lang="en-GB" sz="1700" dirty="0" smtClean="0"/>
              <a:t>M</a:t>
            </a:r>
            <a:r>
              <a:rPr lang="en-GB" sz="1700" baseline="-25000" dirty="0" smtClean="0"/>
              <a:t>r</a:t>
            </a:r>
            <a:r>
              <a:rPr lang="en-GB" sz="1700" dirty="0" smtClean="0"/>
              <a:t> = 160</a:t>
            </a:r>
          </a:p>
          <a:p>
            <a:endParaRPr lang="en-GB" sz="1000" u="sng" dirty="0"/>
          </a:p>
          <a:p>
            <a:r>
              <a:rPr lang="en-GB" sz="1700" dirty="0" err="1"/>
              <a:t>A</a:t>
            </a:r>
            <a:r>
              <a:rPr lang="en-GB" sz="1700" baseline="-25000" dirty="0" err="1"/>
              <a:t>r</a:t>
            </a:r>
            <a:r>
              <a:rPr lang="en-GB" sz="1700" dirty="0"/>
              <a:t> = </a:t>
            </a:r>
            <a:r>
              <a:rPr lang="en-GB" sz="1700" dirty="0" smtClean="0"/>
              <a:t>16</a:t>
            </a:r>
            <a:endParaRPr lang="en-GB" sz="1700" dirty="0"/>
          </a:p>
          <a:p>
            <a:r>
              <a:rPr lang="en-GB" sz="1700" dirty="0"/>
              <a:t>M</a:t>
            </a:r>
            <a:r>
              <a:rPr lang="en-GB" sz="1700" baseline="-25000" dirty="0"/>
              <a:t>r</a:t>
            </a:r>
            <a:r>
              <a:rPr lang="en-GB" sz="1700" dirty="0"/>
              <a:t> = </a:t>
            </a:r>
            <a:r>
              <a:rPr lang="en-GB" sz="1700" dirty="0" smtClean="0"/>
              <a:t>32</a:t>
            </a:r>
            <a:endParaRPr lang="en-GB" sz="1700" dirty="0"/>
          </a:p>
        </p:txBody>
      </p:sp>
      <p:sp>
        <p:nvSpPr>
          <p:cNvPr id="16" name="TextBox 15">
            <a:hlinkClick r:id="rId6" action="ppaction://hlinksldjump"/>
          </p:cNvPr>
          <p:cNvSpPr txBox="1"/>
          <p:nvPr/>
        </p:nvSpPr>
        <p:spPr>
          <a:xfrm>
            <a:off x="8372532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3007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53775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How </a:t>
            </a:r>
            <a:r>
              <a:rPr lang="en-US" sz="2200" dirty="0"/>
              <a:t>many atoms are in 1 mole of atoms?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How </a:t>
            </a:r>
            <a:r>
              <a:rPr lang="en-US" sz="2200" dirty="0"/>
              <a:t>many molecules are in 1 mole of molecules?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name is given to the number 6.02 </a:t>
            </a:r>
            <a:r>
              <a:rPr lang="en-US" sz="2200" dirty="0" smtClean="0"/>
              <a:t>X 10</a:t>
            </a:r>
            <a:r>
              <a:rPr lang="en-US" sz="2200" baseline="30000" dirty="0" smtClean="0"/>
              <a:t>23</a:t>
            </a:r>
            <a:r>
              <a:rPr lang="en-US" sz="2200" dirty="0"/>
              <a:t>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Find </a:t>
            </a:r>
            <a:r>
              <a:rPr lang="en-US" sz="2200" dirty="0"/>
              <a:t>the mass of 1 mole </a:t>
            </a:r>
            <a:r>
              <a:rPr lang="en-US" sz="2200" dirty="0" smtClean="0"/>
              <a:t>of:</a:t>
            </a:r>
            <a:br>
              <a:rPr lang="en-US" sz="2200" dirty="0" smtClean="0"/>
            </a:br>
            <a:r>
              <a:rPr lang="en-US" sz="2200" dirty="0" smtClean="0"/>
              <a:t>a </a:t>
            </a:r>
            <a:r>
              <a:rPr lang="en-US" sz="2200" dirty="0"/>
              <a:t>hydrogen atoms </a:t>
            </a:r>
            <a:r>
              <a:rPr lang="en-US" sz="2200" dirty="0" smtClean="0"/>
              <a:t>	b </a:t>
            </a:r>
            <a:r>
              <a:rPr lang="en-US" sz="2200" dirty="0"/>
              <a:t>iodine </a:t>
            </a:r>
            <a:r>
              <a:rPr lang="en-US" sz="2200" dirty="0" smtClean="0"/>
              <a:t>atoms</a:t>
            </a:r>
            <a:br>
              <a:rPr lang="en-US" sz="2200" dirty="0" smtClean="0"/>
            </a:br>
            <a:r>
              <a:rPr lang="en-US" sz="2200" dirty="0" smtClean="0"/>
              <a:t>c </a:t>
            </a:r>
            <a:r>
              <a:rPr lang="en-US" sz="2200" dirty="0"/>
              <a:t>chlorine atoms </a:t>
            </a:r>
            <a:r>
              <a:rPr lang="en-US" sz="2200" dirty="0" smtClean="0"/>
              <a:t>	d </a:t>
            </a:r>
            <a:r>
              <a:rPr lang="en-US" sz="2200" dirty="0"/>
              <a:t>chlorine molecules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Find </a:t>
            </a:r>
            <a:r>
              <a:rPr lang="en-US" sz="2200" dirty="0"/>
              <a:t>the mass of 2 moles </a:t>
            </a:r>
            <a:r>
              <a:rPr lang="en-US" sz="2200" dirty="0" smtClean="0"/>
              <a:t>of:</a:t>
            </a:r>
            <a:br>
              <a:rPr lang="en-US" sz="2200" dirty="0" smtClean="0"/>
            </a:br>
            <a:r>
              <a:rPr lang="en-US" sz="2200" dirty="0" smtClean="0"/>
              <a:t>a </a:t>
            </a:r>
            <a:r>
              <a:rPr lang="en-US" sz="2200" dirty="0"/>
              <a:t>oxygen atoms </a:t>
            </a:r>
            <a:r>
              <a:rPr lang="en-US" sz="2200" dirty="0" smtClean="0"/>
              <a:t>	b </a:t>
            </a:r>
            <a:r>
              <a:rPr lang="en-US" sz="2200" dirty="0"/>
              <a:t>oxygen molecules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Find </a:t>
            </a:r>
            <a:r>
              <a:rPr lang="en-US" sz="2200" dirty="0"/>
              <a:t>the mass of 3 moles of ethanol, C</a:t>
            </a:r>
            <a:r>
              <a:rPr lang="en-US" sz="2200" baseline="-25000" dirty="0"/>
              <a:t>2</a:t>
            </a:r>
            <a:r>
              <a:rPr lang="en-US" sz="2200" dirty="0"/>
              <a:t>H</a:t>
            </a:r>
            <a:r>
              <a:rPr lang="en-US" sz="2200" baseline="-25000" dirty="0"/>
              <a:t>5</a:t>
            </a:r>
            <a:r>
              <a:rPr lang="en-US" sz="2200" dirty="0"/>
              <a:t>OH.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How </a:t>
            </a:r>
            <a:r>
              <a:rPr lang="en-US" sz="2200" dirty="0"/>
              <a:t>many moles of molecules are there </a:t>
            </a:r>
            <a:r>
              <a:rPr lang="en-US" sz="2200" dirty="0" smtClean="0"/>
              <a:t>in:</a:t>
            </a:r>
            <a:br>
              <a:rPr lang="en-US" sz="2200" dirty="0" smtClean="0"/>
            </a:br>
            <a:r>
              <a:rPr lang="en-US" sz="2200" dirty="0" smtClean="0"/>
              <a:t>a </a:t>
            </a:r>
            <a:r>
              <a:rPr lang="en-US" sz="2200" dirty="0"/>
              <a:t>18 grams of hydrogen, </a:t>
            </a:r>
            <a:r>
              <a:rPr lang="en-US" sz="2200" dirty="0" smtClean="0"/>
              <a:t>H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?</a:t>
            </a:r>
            <a:br>
              <a:rPr lang="en-US" sz="2200" dirty="0" smtClean="0"/>
            </a:br>
            <a:r>
              <a:rPr lang="en-US" sz="2200" dirty="0" smtClean="0"/>
              <a:t>b </a:t>
            </a:r>
            <a:r>
              <a:rPr lang="en-US" sz="2200" dirty="0"/>
              <a:t>54 grams of water?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4300538" algn="l"/>
              </a:tabLst>
            </a:pPr>
            <a:r>
              <a:rPr lang="en-US" sz="2200" dirty="0" smtClean="0"/>
              <a:t>Sodium </a:t>
            </a:r>
            <a:r>
              <a:rPr lang="en-US" sz="2200" dirty="0"/>
              <a:t>chloride is made up of Na</a:t>
            </a:r>
            <a:r>
              <a:rPr lang="en-US" sz="2200" baseline="-25000" dirty="0"/>
              <a:t>1</a:t>
            </a:r>
            <a:r>
              <a:rPr lang="en-US" sz="2200" dirty="0"/>
              <a:t> and </a:t>
            </a:r>
            <a:r>
              <a:rPr lang="en-US" sz="2200" dirty="0" smtClean="0"/>
              <a:t>Cl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ions.</a:t>
            </a:r>
            <a:br>
              <a:rPr lang="en-US" sz="2200" dirty="0" smtClean="0"/>
            </a:br>
            <a:r>
              <a:rPr lang="en-US" sz="2200" dirty="0" smtClean="0"/>
              <a:t>a </a:t>
            </a:r>
            <a:r>
              <a:rPr lang="en-US" sz="2200" dirty="0"/>
              <a:t>How many sodium ions are there in 58.5 g </a:t>
            </a:r>
            <a:r>
              <a:rPr lang="en-US" sz="2200" dirty="0" smtClean="0"/>
              <a:t>of sodium </a:t>
            </a:r>
            <a:r>
              <a:rPr lang="en-US" sz="2200" dirty="0"/>
              <a:t>chloride? (</a:t>
            </a:r>
            <a:r>
              <a:rPr lang="en-US" sz="2200" dirty="0" err="1"/>
              <a:t>A</a:t>
            </a:r>
            <a:r>
              <a:rPr lang="en-US" sz="2200" baseline="-25000" dirty="0" err="1"/>
              <a:t>r</a:t>
            </a:r>
            <a:r>
              <a:rPr lang="en-US" sz="2200" dirty="0"/>
              <a:t> : Na </a:t>
            </a:r>
            <a:r>
              <a:rPr lang="en-US" sz="2200" dirty="0" smtClean="0"/>
              <a:t>= </a:t>
            </a:r>
            <a:r>
              <a:rPr lang="en-US" sz="2200" dirty="0"/>
              <a:t>23; Cl =</a:t>
            </a:r>
            <a:r>
              <a:rPr lang="en-US" sz="2200" dirty="0" smtClean="0"/>
              <a:t> </a:t>
            </a:r>
            <a:r>
              <a:rPr lang="en-US" sz="2200" dirty="0"/>
              <a:t>35.5</a:t>
            </a:r>
            <a:r>
              <a:rPr lang="en-US" sz="2200" dirty="0" smtClean="0"/>
              <a:t>.)</a:t>
            </a:r>
            <a:br>
              <a:rPr lang="en-US" sz="2200" dirty="0" smtClean="0"/>
            </a:br>
            <a:r>
              <a:rPr lang="en-US" sz="2200" dirty="0" smtClean="0"/>
              <a:t>b </a:t>
            </a:r>
            <a:r>
              <a:rPr lang="en-US" sz="2200" dirty="0"/>
              <a:t>What is the mass of 1 mole of chloride ions?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80425" y="583197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6.1 – What is a Mole</a:t>
            </a:r>
            <a:endParaRPr lang="en-GB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4458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2031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What </a:t>
            </a:r>
            <a:r>
              <a:rPr lang="en-US" b="1" dirty="0">
                <a:solidFill>
                  <a:srgbClr val="C00000"/>
                </a:solidFill>
              </a:rPr>
              <a:t>an equation tells you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When carbon burns in oxygen, the reaction can be shown </a:t>
            </a:r>
            <a:r>
              <a:rPr lang="en-US" dirty="0" smtClean="0"/>
              <a:t>as: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or </a:t>
            </a:r>
            <a:r>
              <a:rPr lang="en-US" dirty="0"/>
              <a:t>in a short way, using the symbol equation:</a:t>
            </a:r>
          </a:p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	C </a:t>
            </a:r>
            <a:r>
              <a:rPr lang="en-US" b="1" dirty="0">
                <a:solidFill>
                  <a:srgbClr val="C00000"/>
                </a:solidFill>
              </a:rPr>
              <a:t>(s) </a:t>
            </a:r>
            <a:r>
              <a:rPr lang="en-US" b="1" dirty="0" smtClean="0">
                <a:solidFill>
                  <a:srgbClr val="C00000"/>
                </a:solidFill>
              </a:rPr>
              <a:t>+ </a:t>
            </a:r>
            <a:r>
              <a:rPr lang="en-US" b="1" dirty="0">
                <a:solidFill>
                  <a:srgbClr val="C00000"/>
                </a:solidFill>
              </a:rPr>
              <a:t>O</a:t>
            </a:r>
            <a:r>
              <a:rPr lang="en-US" b="1" baseline="-25000" dirty="0">
                <a:solidFill>
                  <a:srgbClr val="C00000"/>
                </a:solidFill>
              </a:rPr>
              <a:t>2</a:t>
            </a:r>
            <a:r>
              <a:rPr lang="en-US" b="1" dirty="0">
                <a:solidFill>
                  <a:srgbClr val="C00000"/>
                </a:solidFill>
              </a:rPr>
              <a:t> ( g) </a:t>
            </a:r>
            <a:r>
              <a:rPr lang="en-US" b="1" dirty="0" smtClean="0">
                <a:solidFill>
                  <a:srgbClr val="C00000"/>
                </a:solidFill>
              </a:rPr>
              <a:t>     </a:t>
            </a:r>
            <a:r>
              <a:rPr lang="en-US" b="1" dirty="0" smtClean="0">
                <a:solidFill>
                  <a:srgbClr val="C00000"/>
                </a:solidFill>
                <a:sym typeface="Wingdings 3" panose="05040102010807070707" pitchFamily="18" charset="2"/>
              </a:rPr>
              <a:t></a:t>
            </a:r>
            <a:r>
              <a:rPr lang="en-US" b="1" dirty="0">
                <a:solidFill>
                  <a:srgbClr val="C00000"/>
                </a:solidFill>
                <a:sym typeface="Wingdings 3" panose="05040102010807070707" pitchFamily="18" charset="2"/>
              </a:rPr>
              <a:t> </a:t>
            </a:r>
            <a:r>
              <a:rPr lang="en-US" b="1" dirty="0" smtClean="0">
                <a:solidFill>
                  <a:srgbClr val="C00000"/>
                </a:solidFill>
                <a:sym typeface="Wingdings 3" panose="05040102010807070707" pitchFamily="18" charset="2"/>
              </a:rPr>
              <a:t>     </a:t>
            </a:r>
            <a:r>
              <a:rPr lang="en-US" b="1" dirty="0" smtClean="0">
                <a:solidFill>
                  <a:srgbClr val="C00000"/>
                </a:solidFill>
              </a:rPr>
              <a:t>CO</a:t>
            </a:r>
            <a:r>
              <a:rPr lang="en-US" b="1" baseline="-25000" dirty="0" smtClean="0">
                <a:solidFill>
                  <a:srgbClr val="C00000"/>
                </a:solidFill>
              </a:rPr>
              <a:t>2</a:t>
            </a: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b="1" dirty="0">
                <a:solidFill>
                  <a:srgbClr val="C00000"/>
                </a:solidFill>
              </a:rPr>
              <a:t>( g)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This </a:t>
            </a:r>
            <a:r>
              <a:rPr lang="en-US" dirty="0" smtClean="0"/>
              <a:t>equation tells </a:t>
            </a:r>
            <a:r>
              <a:rPr lang="en-US" dirty="0"/>
              <a:t>you that</a:t>
            </a:r>
            <a:r>
              <a:rPr lang="en-US" dirty="0" smtClean="0"/>
              <a:t>:</a:t>
            </a:r>
            <a:br>
              <a:rPr lang="en-US" dirty="0" smtClean="0"/>
            </a:br>
            <a:endParaRPr lang="en-US" dirty="0" smtClean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8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Now </a:t>
            </a:r>
            <a:r>
              <a:rPr lang="en-US" dirty="0"/>
              <a:t>suppose there is 1 </a:t>
            </a:r>
            <a:r>
              <a:rPr lang="en-US" b="1" i="1" dirty="0"/>
              <a:t>mole</a:t>
            </a:r>
            <a:r>
              <a:rPr lang="en-US" i="1" dirty="0"/>
              <a:t> </a:t>
            </a:r>
            <a:r>
              <a:rPr lang="en-US" dirty="0"/>
              <a:t>of carbon atoms. Then we can say that: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1992" y="1841977"/>
            <a:ext cx="8396472" cy="938951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51992" y="2870976"/>
            <a:ext cx="12778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1 atom of</a:t>
            </a:r>
          </a:p>
          <a:p>
            <a:r>
              <a:rPr lang="en-GB" dirty="0"/>
              <a:t>carbon</a:t>
            </a:r>
          </a:p>
        </p:txBody>
      </p:sp>
      <p:sp>
        <p:nvSpPr>
          <p:cNvPr id="17" name="Rectangle 16"/>
          <p:cNvSpPr/>
          <p:nvPr/>
        </p:nvSpPr>
        <p:spPr>
          <a:xfrm>
            <a:off x="6660232" y="2870976"/>
            <a:ext cx="20162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1 molecule of</a:t>
            </a:r>
          </a:p>
          <a:p>
            <a:r>
              <a:rPr lang="en-US" dirty="0"/>
              <a:t>carbon dioxide</a:t>
            </a:r>
            <a:endParaRPr lang="en-GB" dirty="0"/>
          </a:p>
        </p:txBody>
      </p:sp>
      <p:sp>
        <p:nvSpPr>
          <p:cNvPr id="18" name="Rectangle 17"/>
          <p:cNvSpPr/>
          <p:nvPr/>
        </p:nvSpPr>
        <p:spPr>
          <a:xfrm>
            <a:off x="2915816" y="2870976"/>
            <a:ext cx="1584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/>
              <a:t>1 molecule of</a:t>
            </a:r>
          </a:p>
          <a:p>
            <a:r>
              <a:rPr lang="en-GB" dirty="0"/>
              <a:t>oxygen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07976" y="4581128"/>
            <a:ext cx="1915752" cy="369332"/>
          </a:xfrm>
          <a:prstGeom prst="rect">
            <a:avLst/>
          </a:prstGeom>
          <a:solidFill>
            <a:srgbClr val="C1D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GB" dirty="0" smtClean="0"/>
              <a:t>1 carbon atom</a:t>
            </a:r>
            <a:endParaRPr lang="en-GB" dirty="0"/>
          </a:p>
        </p:txBody>
      </p:sp>
      <p:sp>
        <p:nvSpPr>
          <p:cNvPr id="20" name="TextBox 19"/>
          <p:cNvSpPr txBox="1"/>
          <p:nvPr/>
        </p:nvSpPr>
        <p:spPr>
          <a:xfrm>
            <a:off x="3584830" y="4365104"/>
            <a:ext cx="1915752" cy="646331"/>
          </a:xfrm>
          <a:prstGeom prst="rect">
            <a:avLst/>
          </a:prstGeom>
          <a:solidFill>
            <a:srgbClr val="F9C7E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1 molecule of </a:t>
            </a:r>
            <a:r>
              <a:rPr lang="en-GB" dirty="0" smtClean="0"/>
              <a:t>oxygen</a:t>
            </a:r>
            <a:endParaRPr lang="en-GB" dirty="0"/>
          </a:p>
        </p:txBody>
      </p:sp>
      <p:sp>
        <p:nvSpPr>
          <p:cNvPr id="21" name="TextBox 20"/>
          <p:cNvSpPr txBox="1"/>
          <p:nvPr/>
        </p:nvSpPr>
        <p:spPr>
          <a:xfrm>
            <a:off x="6961685" y="4437112"/>
            <a:ext cx="1915752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1 molecule </a:t>
            </a:r>
            <a:r>
              <a:rPr lang="en-GB" dirty="0"/>
              <a:t>of carbon dioxide</a:t>
            </a:r>
          </a:p>
        </p:txBody>
      </p:sp>
      <p:sp>
        <p:nvSpPr>
          <p:cNvPr id="16" name="Rectangle 15"/>
          <p:cNvSpPr/>
          <p:nvPr/>
        </p:nvSpPr>
        <p:spPr>
          <a:xfrm>
            <a:off x="2165629" y="4581128"/>
            <a:ext cx="137730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en-GB" dirty="0" smtClean="0">
                <a:latin typeface="NewAsterLTStd"/>
              </a:rPr>
              <a:t>Reacts with</a:t>
            </a:r>
            <a:endParaRPr lang="en-GB" dirty="0"/>
          </a:p>
        </p:txBody>
      </p:sp>
      <p:sp>
        <p:nvSpPr>
          <p:cNvPr id="23" name="Rectangle 22"/>
          <p:cNvSpPr/>
          <p:nvPr/>
        </p:nvSpPr>
        <p:spPr>
          <a:xfrm>
            <a:off x="5542483" y="4581128"/>
            <a:ext cx="137730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en-GB" dirty="0" smtClean="0">
                <a:latin typeface="NewAsterLTStd"/>
              </a:rPr>
              <a:t>Reacts with</a:t>
            </a:r>
            <a:endParaRPr lang="en-GB" dirty="0"/>
          </a:p>
        </p:txBody>
      </p:sp>
      <p:sp>
        <p:nvSpPr>
          <p:cNvPr id="24" name="TextBox 23"/>
          <p:cNvSpPr txBox="1"/>
          <p:nvPr/>
        </p:nvSpPr>
        <p:spPr>
          <a:xfrm>
            <a:off x="179512" y="5661248"/>
            <a:ext cx="1915752" cy="646331"/>
          </a:xfrm>
          <a:prstGeom prst="rect">
            <a:avLst/>
          </a:prstGeom>
          <a:solidFill>
            <a:srgbClr val="C1D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GB" dirty="0" smtClean="0"/>
              <a:t>1 mole of carbon atom</a:t>
            </a:r>
            <a:endParaRPr lang="en-GB" dirty="0"/>
          </a:p>
        </p:txBody>
      </p:sp>
      <p:sp>
        <p:nvSpPr>
          <p:cNvPr id="25" name="TextBox 24"/>
          <p:cNvSpPr txBox="1"/>
          <p:nvPr/>
        </p:nvSpPr>
        <p:spPr>
          <a:xfrm>
            <a:off x="3514465" y="5655731"/>
            <a:ext cx="1957653" cy="646331"/>
          </a:xfrm>
          <a:prstGeom prst="rect">
            <a:avLst/>
          </a:prstGeom>
          <a:solidFill>
            <a:srgbClr val="F9C7E8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1 </a:t>
            </a:r>
            <a:r>
              <a:rPr lang="en-GB" dirty="0" smtClean="0"/>
              <a:t>mole of oxygen molecules</a:t>
            </a:r>
            <a:endParaRPr lang="en-GB" dirty="0"/>
          </a:p>
        </p:txBody>
      </p:sp>
      <p:sp>
        <p:nvSpPr>
          <p:cNvPr id="26" name="TextBox 25"/>
          <p:cNvSpPr txBox="1"/>
          <p:nvPr/>
        </p:nvSpPr>
        <p:spPr>
          <a:xfrm>
            <a:off x="6919783" y="5715360"/>
            <a:ext cx="1999555" cy="64633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1 mole of </a:t>
            </a:r>
            <a:r>
              <a:rPr lang="en-GB" dirty="0"/>
              <a:t>carbon </a:t>
            </a:r>
            <a:r>
              <a:rPr lang="en-GB" dirty="0" smtClean="0"/>
              <a:t>dioxide molecules</a:t>
            </a:r>
            <a:endParaRPr lang="en-GB" dirty="0"/>
          </a:p>
        </p:txBody>
      </p:sp>
      <p:sp>
        <p:nvSpPr>
          <p:cNvPr id="27" name="Rectangle 26"/>
          <p:cNvSpPr/>
          <p:nvPr/>
        </p:nvSpPr>
        <p:spPr>
          <a:xfrm>
            <a:off x="2137165" y="5795972"/>
            <a:ext cx="137730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en-GB" dirty="0" smtClean="0">
                <a:latin typeface="NewAsterLTStd"/>
              </a:rPr>
              <a:t>Reacts with</a:t>
            </a:r>
            <a:endParaRPr lang="en-GB" dirty="0"/>
          </a:p>
        </p:txBody>
      </p:sp>
      <p:sp>
        <p:nvSpPr>
          <p:cNvPr id="28" name="Rectangle 27"/>
          <p:cNvSpPr/>
          <p:nvPr/>
        </p:nvSpPr>
        <p:spPr>
          <a:xfrm>
            <a:off x="5514019" y="5795972"/>
            <a:ext cx="137730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>
            <a:spAutoFit/>
          </a:bodyPr>
          <a:lstStyle/>
          <a:p>
            <a:r>
              <a:rPr lang="en-GB" dirty="0" smtClean="0">
                <a:latin typeface="NewAsterLTStd"/>
              </a:rPr>
              <a:t>Reacts with</a:t>
            </a:r>
            <a:endParaRPr lang="en-GB" dirty="0"/>
          </a:p>
        </p:txBody>
      </p:sp>
      <p:sp>
        <p:nvSpPr>
          <p:cNvPr id="19" name="Rectangle 18"/>
          <p:cNvSpPr/>
          <p:nvPr/>
        </p:nvSpPr>
        <p:spPr>
          <a:xfrm>
            <a:off x="179512" y="6309320"/>
            <a:ext cx="643267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So from the equation, we can tell how many moles react.</a:t>
            </a:r>
            <a:endParaRPr lang="en-GB" dirty="0"/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8316416" y="101382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0032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But moles can be changed to grams, using </a:t>
            </a:r>
            <a:r>
              <a:rPr lang="en-US" sz="2000" dirty="0" err="1"/>
              <a:t>A</a:t>
            </a:r>
            <a:r>
              <a:rPr lang="en-US" sz="2000" baseline="-25000" dirty="0" err="1"/>
              <a:t>r</a:t>
            </a:r>
            <a:r>
              <a:rPr lang="en-US" sz="2000" dirty="0"/>
              <a:t> and </a:t>
            </a:r>
            <a:r>
              <a:rPr lang="en-US" sz="2000" dirty="0" smtClean="0"/>
              <a:t>M</a:t>
            </a:r>
            <a:r>
              <a:rPr lang="en-US" sz="2000" baseline="-25000" dirty="0" smtClean="0"/>
              <a:t>r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dirty="0" err="1"/>
              <a:t>A</a:t>
            </a:r>
            <a:r>
              <a:rPr lang="en-US" sz="2000" baseline="-25000" dirty="0" err="1"/>
              <a:t>r</a:t>
            </a:r>
            <a:r>
              <a:rPr lang="en-US" sz="2000" dirty="0"/>
              <a:t> values are: C </a:t>
            </a:r>
            <a:r>
              <a:rPr lang="en-US" sz="2000" dirty="0" smtClean="0"/>
              <a:t>= </a:t>
            </a:r>
            <a:r>
              <a:rPr lang="en-US" sz="2000" dirty="0"/>
              <a:t>12, O </a:t>
            </a:r>
            <a:r>
              <a:rPr lang="en-US" sz="2000" dirty="0" smtClean="0"/>
              <a:t>= 16.</a:t>
            </a:r>
            <a:br>
              <a:rPr lang="en-US" sz="2000" dirty="0" smtClean="0"/>
            </a:br>
            <a:r>
              <a:rPr lang="en-US" sz="2000" dirty="0" smtClean="0"/>
              <a:t>So </a:t>
            </a:r>
            <a:r>
              <a:rPr lang="en-US" sz="2000" dirty="0"/>
              <a:t>the </a:t>
            </a:r>
            <a:r>
              <a:rPr lang="en-US" sz="2000" dirty="0" err="1"/>
              <a:t>M</a:t>
            </a:r>
            <a:r>
              <a:rPr lang="en-US" sz="2000" baseline="-25000" dirty="0" err="1"/>
              <a:t>r</a:t>
            </a:r>
            <a:r>
              <a:rPr lang="en-US" sz="2000" dirty="0"/>
              <a:t> values are: O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r>
              <a:rPr lang="en-US" sz="2000" dirty="0" smtClean="0"/>
              <a:t>= </a:t>
            </a:r>
            <a:r>
              <a:rPr lang="en-US" sz="2000" dirty="0"/>
              <a:t>32, CO</a:t>
            </a:r>
            <a:r>
              <a:rPr lang="en-US" sz="2000" baseline="-25000" dirty="0"/>
              <a:t>2</a:t>
            </a:r>
            <a:r>
              <a:rPr lang="en-US" sz="2000" dirty="0"/>
              <a:t> </a:t>
            </a:r>
            <a:r>
              <a:rPr lang="en-US" sz="2000" dirty="0" smtClean="0"/>
              <a:t>= </a:t>
            </a:r>
            <a:r>
              <a:rPr lang="en-US" sz="2000" dirty="0"/>
              <a:t>(12 </a:t>
            </a:r>
            <a:r>
              <a:rPr lang="en-US" sz="2000" dirty="0" smtClean="0"/>
              <a:t>+ </a:t>
            </a:r>
            <a:r>
              <a:rPr lang="en-US" sz="2000" dirty="0"/>
              <a:t>32) =</a:t>
            </a:r>
            <a:r>
              <a:rPr lang="en-US" sz="2000" dirty="0" smtClean="0"/>
              <a:t> </a:t>
            </a:r>
            <a:r>
              <a:rPr lang="en-US" sz="2000" dirty="0"/>
              <a:t>44, and we can write</a:t>
            </a:r>
            <a:r>
              <a:rPr lang="en-US" sz="2000" dirty="0" smtClean="0"/>
              <a:t>: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Since </a:t>
            </a:r>
            <a:r>
              <a:rPr lang="en-US" sz="2000" dirty="0"/>
              <a:t>substances always react in the same ratio, this also means that: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/>
              <a:t/>
            </a:r>
            <a:br>
              <a:rPr lang="en-US" sz="2000" dirty="0"/>
            </a:br>
            <a:r>
              <a:rPr lang="en-US" sz="2000" dirty="0"/>
              <a:t>and so on.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we have gained a great deal of information from the </a:t>
            </a:r>
            <a:r>
              <a:rPr lang="en-US" sz="2000" dirty="0" smtClean="0"/>
              <a:t>equation. In </a:t>
            </a:r>
            <a:r>
              <a:rPr lang="en-US" sz="2000" dirty="0"/>
              <a:t>fact you can obtain the same information from any </a:t>
            </a:r>
            <a:r>
              <a:rPr lang="en-US" sz="2000" dirty="0" smtClean="0"/>
              <a:t>equation. From </a:t>
            </a:r>
            <a:r>
              <a:rPr lang="en-US" sz="2000" dirty="0"/>
              <a:t>the equation for a reaction you can tell: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how </a:t>
            </a:r>
            <a:r>
              <a:rPr lang="en-US" sz="2000" dirty="0"/>
              <a:t>many moles of each substance take part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how </a:t>
            </a:r>
            <a:r>
              <a:rPr lang="en-US" sz="2000" dirty="0"/>
              <a:t>many grams of each substance take part.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7976" y="2420888"/>
            <a:ext cx="8669461" cy="646331"/>
            <a:chOff x="207976" y="2132856"/>
            <a:chExt cx="8669461" cy="64633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12" name="TextBox 11"/>
            <p:cNvSpPr txBox="1"/>
            <p:nvPr/>
          </p:nvSpPr>
          <p:spPr>
            <a:xfrm>
              <a:off x="207976" y="2132856"/>
              <a:ext cx="1915752" cy="369332"/>
            </a:xfrm>
            <a:prstGeom prst="rect">
              <a:avLst/>
            </a:prstGeom>
            <a:solidFill>
              <a:srgbClr val="C1D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12g of carbon</a:t>
              </a:r>
              <a:endParaRPr lang="en-GB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3815630" y="2132856"/>
              <a:ext cx="1915752" cy="369332"/>
            </a:xfrm>
            <a:prstGeom prst="rect">
              <a:avLst/>
            </a:prstGeom>
            <a:solidFill>
              <a:srgbClr val="F9C7E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32g of oxygen</a:t>
              </a:r>
              <a:endParaRPr lang="en-GB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961685" y="2132856"/>
              <a:ext cx="1915752" cy="6463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44g of </a:t>
              </a:r>
              <a:r>
                <a:rPr lang="en-GB" dirty="0"/>
                <a:t>carbon dioxide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2281029" y="2132856"/>
              <a:ext cx="1377300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Reacts with</a:t>
              </a:r>
              <a:endParaRPr lang="en-GB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888683" y="2132856"/>
              <a:ext cx="915700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To give</a:t>
              </a:r>
              <a:endParaRPr lang="en-GB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179512" y="4150821"/>
            <a:ext cx="8739826" cy="646331"/>
            <a:chOff x="179512" y="3515128"/>
            <a:chExt cx="8739826" cy="646331"/>
          </a:xfrm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</p:grpSpPr>
        <p:sp>
          <p:nvSpPr>
            <p:cNvPr id="24" name="TextBox 23"/>
            <p:cNvSpPr txBox="1"/>
            <p:nvPr/>
          </p:nvSpPr>
          <p:spPr>
            <a:xfrm>
              <a:off x="179512" y="3515128"/>
              <a:ext cx="1915752" cy="369332"/>
            </a:xfrm>
            <a:prstGeom prst="rect">
              <a:avLst/>
            </a:prstGeom>
            <a:solidFill>
              <a:srgbClr val="C1D6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r>
                <a:rPr lang="en-GB" dirty="0" smtClean="0"/>
                <a:t>6g of carbon</a:t>
              </a:r>
              <a:endParaRPr lang="en-GB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759498" y="3515128"/>
              <a:ext cx="1957653" cy="369332"/>
            </a:xfrm>
            <a:prstGeom prst="rect">
              <a:avLst/>
            </a:prstGeom>
            <a:solidFill>
              <a:srgbClr val="F9C7E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16g of oxygen</a:t>
              </a:r>
              <a:endParaRPr lang="en-GB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919783" y="3515128"/>
              <a:ext cx="1999555" cy="646331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1 mole of </a:t>
              </a:r>
              <a:r>
                <a:rPr lang="en-GB" dirty="0"/>
                <a:t>carbon </a:t>
              </a:r>
              <a:r>
                <a:rPr lang="en-GB" dirty="0" smtClean="0"/>
                <a:t>dioxide molecules</a:t>
              </a:r>
              <a:endParaRPr lang="en-GB" dirty="0"/>
            </a:p>
          </p:txBody>
        </p:sp>
        <p:sp>
          <p:nvSpPr>
            <p:cNvPr id="27" name="Rectangle 26"/>
            <p:cNvSpPr/>
            <p:nvPr/>
          </p:nvSpPr>
          <p:spPr>
            <a:xfrm>
              <a:off x="2238731" y="3515128"/>
              <a:ext cx="1377300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Reacts with</a:t>
              </a:r>
              <a:endParaRPr lang="en-GB" dirty="0"/>
            </a:p>
          </p:txBody>
        </p:sp>
        <p:sp>
          <p:nvSpPr>
            <p:cNvPr id="28" name="Rectangle 27"/>
            <p:cNvSpPr/>
            <p:nvPr/>
          </p:nvSpPr>
          <p:spPr>
            <a:xfrm>
              <a:off x="5860618" y="3515128"/>
              <a:ext cx="915700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To give</a:t>
              </a:r>
              <a:endParaRPr lang="en-GB" dirty="0"/>
            </a:p>
          </p:txBody>
        </p:sp>
      </p:grpSp>
      <p:sp>
        <p:nvSpPr>
          <p:cNvPr id="17" name="TextBox 16">
            <a:hlinkClick r:id="rId3" action="ppaction://hlinksldjump"/>
          </p:cNvPr>
          <p:cNvSpPr txBox="1"/>
          <p:nvPr/>
        </p:nvSpPr>
        <p:spPr>
          <a:xfrm>
            <a:off x="8316416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80812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Reminder: the total mass does not change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Look what happens to the total mass, during the reaction </a:t>
            </a:r>
            <a:r>
              <a:rPr lang="en-US" sz="2000" dirty="0" smtClean="0"/>
              <a:t>above: </a:t>
            </a:r>
            <a:br>
              <a:rPr lang="en-US" sz="2000" dirty="0" smtClean="0"/>
            </a:br>
            <a:r>
              <a:rPr lang="en-US" sz="2000" dirty="0" smtClean="0"/>
              <a:t>	mass </a:t>
            </a:r>
            <a:r>
              <a:rPr lang="en-US" sz="2000" dirty="0"/>
              <a:t>of carbon and oxygen at the start: </a:t>
            </a:r>
            <a:r>
              <a:rPr lang="en-US" sz="2000" dirty="0" smtClean="0"/>
              <a:t>	</a:t>
            </a:r>
            <a:r>
              <a:rPr lang="en-US" sz="2000" b="1" dirty="0" smtClean="0"/>
              <a:t>12 </a:t>
            </a:r>
            <a:r>
              <a:rPr lang="en-US" sz="2000" b="1" dirty="0"/>
              <a:t>g </a:t>
            </a:r>
            <a:r>
              <a:rPr lang="en-US" sz="2000" b="1" dirty="0" smtClean="0"/>
              <a:t>+ </a:t>
            </a:r>
            <a:r>
              <a:rPr lang="en-US" sz="2000" b="1" dirty="0"/>
              <a:t>32 g </a:t>
            </a:r>
            <a:r>
              <a:rPr lang="en-US" sz="2000" b="1" dirty="0" smtClean="0"/>
              <a:t>= 	44 </a:t>
            </a:r>
            <a:r>
              <a:rPr lang="en-US" sz="2000" b="1" dirty="0"/>
              <a:t>g</a:t>
            </a:r>
          </a:p>
          <a:p>
            <a:pPr lvl="1">
              <a:buClr>
                <a:srgbClr val="0070C0"/>
              </a:buClr>
            </a:pPr>
            <a:r>
              <a:rPr lang="en-US" sz="2000" dirty="0" smtClean="0"/>
              <a:t>	mass </a:t>
            </a:r>
            <a:r>
              <a:rPr lang="en-US" sz="2000" dirty="0"/>
              <a:t>of carbon dioxide at the end: </a:t>
            </a:r>
            <a:r>
              <a:rPr lang="en-US" sz="2000" dirty="0" smtClean="0"/>
              <a:t>			</a:t>
            </a:r>
            <a:r>
              <a:rPr lang="en-US" sz="2000" b="1" dirty="0" smtClean="0"/>
              <a:t>44 </a:t>
            </a:r>
            <a:r>
              <a:rPr lang="en-US" sz="2000" b="1" dirty="0"/>
              <a:t>g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total mass has not changed, during the reaction. This is </a:t>
            </a:r>
            <a:r>
              <a:rPr lang="en-US" sz="2000" dirty="0" smtClean="0"/>
              <a:t>because no </a:t>
            </a:r>
            <a:r>
              <a:rPr lang="en-US" sz="2000" dirty="0"/>
              <a:t>atoms have disappeared. They have just been rearranged.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That is one of the two laws of chemistry that you met on page 72: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The total mass does not change, during a chemical reaction.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92" b="12370"/>
          <a:stretch/>
        </p:blipFill>
        <p:spPr>
          <a:xfrm>
            <a:off x="323528" y="3679289"/>
            <a:ext cx="3024335" cy="213441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323528" y="5805264"/>
            <a:ext cx="30243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Iron and sulfur reacting: the </a:t>
            </a:r>
            <a:r>
              <a:rPr lang="en-US" dirty="0" smtClean="0"/>
              <a:t>total mass </a:t>
            </a:r>
            <a:r>
              <a:rPr lang="en-US" dirty="0"/>
              <a:t>is the same before and after.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5811370" y="6082263"/>
            <a:ext cx="2300630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b="1" dirty="0" smtClean="0"/>
              <a:t>Moles in Chemistry</a:t>
            </a:r>
            <a:endParaRPr lang="en-GB" b="1" dirty="0"/>
          </a:p>
        </p:txBody>
      </p:sp>
      <p:pic>
        <p:nvPicPr>
          <p:cNvPr id="7" name="6.2 - Moles in equations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60032" y="3701406"/>
            <a:ext cx="4008091" cy="2254551"/>
          </a:xfrm>
          <a:prstGeom prst="rect">
            <a:avLst/>
          </a:prstGeom>
        </p:spPr>
      </p:pic>
      <p:sp>
        <p:nvSpPr>
          <p:cNvPr id="9" name="TextBox 8">
            <a:hlinkClick r:id="rId7" action="ppaction://hlinksldjump"/>
          </p:cNvPr>
          <p:cNvSpPr txBox="1"/>
          <p:nvPr/>
        </p:nvSpPr>
        <p:spPr>
          <a:xfrm>
            <a:off x="8316416" y="101382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6005015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782174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Calculating </a:t>
            </a:r>
            <a:r>
              <a:rPr lang="en-US" sz="1700" b="1" dirty="0">
                <a:solidFill>
                  <a:srgbClr val="C00000"/>
                </a:solidFill>
              </a:rPr>
              <a:t>masses from equations</a:t>
            </a:r>
          </a:p>
          <a:p>
            <a:pPr>
              <a:buClr>
                <a:srgbClr val="0070C0"/>
              </a:buClr>
            </a:pPr>
            <a:r>
              <a:rPr lang="en-US" sz="1700" dirty="0"/>
              <a:t>These are the steps to follow: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the balanced equation for the reaction. (It gives </a:t>
            </a:r>
            <a:r>
              <a:rPr lang="en-US" sz="1700" i="1" dirty="0"/>
              <a:t>moles</a:t>
            </a:r>
            <a:r>
              <a:rPr lang="en-US" sz="1700" dirty="0"/>
              <a:t>.)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Write </a:t>
            </a:r>
            <a:r>
              <a:rPr lang="en-US" sz="1700" dirty="0"/>
              <a:t>down the </a:t>
            </a:r>
            <a:r>
              <a:rPr lang="en-US" sz="1700" dirty="0" err="1"/>
              <a:t>A</a:t>
            </a:r>
            <a:r>
              <a:rPr lang="en-US" sz="1700" baseline="-25000" dirty="0" err="1"/>
              <a:t>r</a:t>
            </a:r>
            <a:r>
              <a:rPr lang="en-US" sz="1700" dirty="0"/>
              <a:t> or </a:t>
            </a:r>
            <a:r>
              <a:rPr lang="en-US" sz="1700" dirty="0" err="1"/>
              <a:t>M</a:t>
            </a:r>
            <a:r>
              <a:rPr lang="en-US" sz="1700" baseline="-25000" dirty="0" err="1"/>
              <a:t>r</a:t>
            </a:r>
            <a:r>
              <a:rPr lang="en-US" sz="1700" dirty="0"/>
              <a:t> for each substance that takes part.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Using </a:t>
            </a:r>
            <a:r>
              <a:rPr lang="en-US" sz="1700" b="1" i="1" dirty="0" err="1"/>
              <a:t>A</a:t>
            </a:r>
            <a:r>
              <a:rPr lang="en-US" sz="1700" b="1" i="1" baseline="-25000" dirty="0" err="1"/>
              <a:t>r</a:t>
            </a:r>
            <a:r>
              <a:rPr lang="en-US" sz="1700" dirty="0"/>
              <a:t> or </a:t>
            </a:r>
            <a:r>
              <a:rPr lang="en-US" sz="1700" b="1" i="1" dirty="0" err="1"/>
              <a:t>M</a:t>
            </a:r>
            <a:r>
              <a:rPr lang="en-US" sz="1700" b="1" i="1" baseline="-25000" dirty="0" err="1"/>
              <a:t>r</a:t>
            </a:r>
            <a:r>
              <a:rPr lang="en-US" sz="1700" b="1" i="1" dirty="0"/>
              <a:t>,</a:t>
            </a:r>
            <a:r>
              <a:rPr lang="en-US" sz="1700" dirty="0"/>
              <a:t> change the moles in the equation to grams.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Once </a:t>
            </a:r>
            <a:r>
              <a:rPr lang="en-US" sz="1700" dirty="0"/>
              <a:t>you know the theoretical masses from the equation, you can </a:t>
            </a:r>
            <a:r>
              <a:rPr lang="en-US" sz="1700" dirty="0" smtClean="0"/>
              <a:t>then find </a:t>
            </a:r>
            <a:r>
              <a:rPr lang="en-US" sz="1700" dirty="0"/>
              <a:t>any actual mass.</a:t>
            </a:r>
          </a:p>
          <a:p>
            <a:pPr>
              <a:buClr>
                <a:srgbClr val="0070C0"/>
              </a:buClr>
            </a:pPr>
            <a:r>
              <a:rPr lang="en-US" sz="1700" b="1" i="1" dirty="0"/>
              <a:t>Example</a:t>
            </a:r>
            <a:r>
              <a:rPr lang="en-US" sz="1700" dirty="0"/>
              <a:t>  </a:t>
            </a:r>
            <a:r>
              <a:rPr lang="en-US" sz="1700" dirty="0" smtClean="0"/>
              <a:t>    Hydrogen </a:t>
            </a:r>
            <a:r>
              <a:rPr lang="en-US" sz="1700" dirty="0"/>
              <a:t>burns in oxygen to form water. What mass of </a:t>
            </a:r>
            <a:r>
              <a:rPr lang="en-US" sz="1700" dirty="0" smtClean="0"/>
              <a:t>oxygen is </a:t>
            </a:r>
            <a:r>
              <a:rPr lang="en-US" sz="1700" dirty="0"/>
              <a:t>needed for 1 g of hydrogen, and what mass of water is obtained?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The </a:t>
            </a:r>
            <a:r>
              <a:rPr lang="en-US" sz="1700" dirty="0"/>
              <a:t>equation for the reaction is: </a:t>
            </a:r>
            <a:r>
              <a:rPr lang="en-US" sz="1700" dirty="0">
                <a:solidFill>
                  <a:srgbClr val="FF0000"/>
                </a:solidFill>
              </a:rPr>
              <a:t>2H</a:t>
            </a:r>
            <a:r>
              <a:rPr lang="en-US" sz="1700" baseline="-25000" dirty="0">
                <a:solidFill>
                  <a:srgbClr val="FF0000"/>
                </a:solidFill>
              </a:rPr>
              <a:t>2</a:t>
            </a:r>
            <a:r>
              <a:rPr lang="en-US" sz="1700" dirty="0">
                <a:solidFill>
                  <a:srgbClr val="FF0000"/>
                </a:solidFill>
              </a:rPr>
              <a:t> (</a:t>
            </a:r>
            <a:r>
              <a:rPr lang="en-US" sz="1700" i="1" dirty="0">
                <a:solidFill>
                  <a:srgbClr val="FF0000"/>
                </a:solidFill>
              </a:rPr>
              <a:t>g</a:t>
            </a:r>
            <a:r>
              <a:rPr lang="en-US" sz="1700" dirty="0">
                <a:solidFill>
                  <a:srgbClr val="FF0000"/>
                </a:solidFill>
              </a:rPr>
              <a:t>) </a:t>
            </a:r>
            <a:r>
              <a:rPr lang="en-US" sz="1700" dirty="0" smtClean="0">
                <a:solidFill>
                  <a:srgbClr val="FF0000"/>
                </a:solidFill>
              </a:rPr>
              <a:t>+ </a:t>
            </a:r>
            <a:r>
              <a:rPr lang="en-US" sz="1700" dirty="0">
                <a:solidFill>
                  <a:srgbClr val="FF0000"/>
                </a:solidFill>
              </a:rPr>
              <a:t>O</a:t>
            </a:r>
            <a:r>
              <a:rPr lang="en-US" sz="1700" baseline="-25000" dirty="0">
                <a:solidFill>
                  <a:srgbClr val="FF0000"/>
                </a:solidFill>
              </a:rPr>
              <a:t>2</a:t>
            </a:r>
            <a:r>
              <a:rPr lang="en-US" sz="1700" dirty="0">
                <a:solidFill>
                  <a:srgbClr val="FF0000"/>
                </a:solidFill>
              </a:rPr>
              <a:t> (</a:t>
            </a:r>
            <a:r>
              <a:rPr lang="en-US" sz="1700" i="1" dirty="0">
                <a:solidFill>
                  <a:srgbClr val="FF0000"/>
                </a:solidFill>
              </a:rPr>
              <a:t>g</a:t>
            </a:r>
            <a:r>
              <a:rPr lang="en-US" sz="1700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700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700" dirty="0" smtClean="0">
                <a:solidFill>
                  <a:srgbClr val="FF0000"/>
                </a:solidFill>
              </a:rPr>
              <a:t>2H</a:t>
            </a:r>
            <a:r>
              <a:rPr lang="en-US" sz="1700" baseline="-25000" dirty="0" smtClean="0">
                <a:solidFill>
                  <a:srgbClr val="FF0000"/>
                </a:solidFill>
              </a:rPr>
              <a:t>2</a:t>
            </a:r>
            <a:r>
              <a:rPr lang="en-US" sz="1700" dirty="0" smtClean="0">
                <a:solidFill>
                  <a:srgbClr val="FF0000"/>
                </a:solidFill>
              </a:rPr>
              <a:t>O </a:t>
            </a:r>
            <a:r>
              <a:rPr lang="en-US" sz="1700" dirty="0">
                <a:solidFill>
                  <a:srgbClr val="FF0000"/>
                </a:solidFill>
              </a:rPr>
              <a:t>(</a:t>
            </a:r>
            <a:r>
              <a:rPr lang="en-US" sz="1700" i="1" dirty="0" smtClean="0">
                <a:solidFill>
                  <a:srgbClr val="FF0000"/>
                </a:solidFill>
              </a:rPr>
              <a:t>l</a:t>
            </a:r>
            <a:r>
              <a:rPr lang="en-US" sz="1700" dirty="0" smtClean="0">
                <a:solidFill>
                  <a:srgbClr val="FF0000"/>
                </a:solidFill>
              </a:rPr>
              <a:t>)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err="1" smtClean="0"/>
              <a:t>A</a:t>
            </a:r>
            <a:r>
              <a:rPr lang="en-US" sz="1700" baseline="-25000" dirty="0" err="1" smtClean="0"/>
              <a:t>r</a:t>
            </a:r>
            <a:r>
              <a:rPr lang="en-US" sz="1700" dirty="0" smtClean="0"/>
              <a:t> </a:t>
            </a:r>
            <a:r>
              <a:rPr lang="en-US" sz="1700" dirty="0"/>
              <a:t>: H </a:t>
            </a:r>
            <a:r>
              <a:rPr lang="en-US" sz="1700" dirty="0" smtClean="0"/>
              <a:t>= </a:t>
            </a:r>
            <a:r>
              <a:rPr lang="en-US" sz="1700" dirty="0"/>
              <a:t>1, O </a:t>
            </a:r>
            <a:r>
              <a:rPr lang="en-US" sz="1700" dirty="0" smtClean="0"/>
              <a:t>= </a:t>
            </a:r>
            <a:r>
              <a:rPr lang="en-US" sz="1700" dirty="0"/>
              <a:t>16. </a:t>
            </a:r>
            <a:r>
              <a:rPr lang="en-US" sz="1700" dirty="0" err="1"/>
              <a:t>M</a:t>
            </a:r>
            <a:r>
              <a:rPr lang="en-US" sz="1700" baseline="-25000" dirty="0" err="1"/>
              <a:t>r</a:t>
            </a:r>
            <a:r>
              <a:rPr lang="en-US" sz="1700" dirty="0"/>
              <a:t> : H</a:t>
            </a:r>
            <a:r>
              <a:rPr lang="en-US" sz="1700" baseline="-25000" dirty="0"/>
              <a:t>2</a:t>
            </a:r>
            <a:r>
              <a:rPr lang="en-US" sz="1700" dirty="0"/>
              <a:t> </a:t>
            </a:r>
            <a:r>
              <a:rPr lang="en-US" sz="1700" dirty="0" smtClean="0"/>
              <a:t>= </a:t>
            </a:r>
            <a:r>
              <a:rPr lang="en-US" sz="1700" dirty="0"/>
              <a:t>2, O</a:t>
            </a:r>
            <a:r>
              <a:rPr lang="en-US" sz="1700" baseline="-25000" dirty="0"/>
              <a:t>2</a:t>
            </a:r>
            <a:r>
              <a:rPr lang="en-US" sz="1700" dirty="0"/>
              <a:t> </a:t>
            </a:r>
            <a:r>
              <a:rPr lang="en-US" sz="1700" dirty="0" smtClean="0"/>
              <a:t>= </a:t>
            </a:r>
            <a:r>
              <a:rPr lang="en-US" sz="1700" dirty="0"/>
              <a:t>32, H</a:t>
            </a:r>
            <a:r>
              <a:rPr lang="en-US" sz="1700" baseline="-25000" dirty="0"/>
              <a:t>2</a:t>
            </a:r>
            <a:r>
              <a:rPr lang="en-US" sz="1700" dirty="0"/>
              <a:t>O </a:t>
            </a:r>
            <a:r>
              <a:rPr lang="en-US" sz="1700" dirty="0" smtClean="0"/>
              <a:t>= 18.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711200" algn="l"/>
                <a:tab pos="1795463" algn="l"/>
                <a:tab pos="2336800" algn="l"/>
                <a:tab pos="3233738" algn="l"/>
                <a:tab pos="3759200" algn="l"/>
                <a:tab pos="4487863" algn="l"/>
                <a:tab pos="5113338" algn="l"/>
              </a:tabLst>
            </a:pPr>
            <a:r>
              <a:rPr lang="en-US" sz="1700" dirty="0" smtClean="0"/>
              <a:t>So, for the equation, the amounts in grams are:</a:t>
            </a:r>
            <a:br>
              <a:rPr lang="en-US" sz="1700" dirty="0" smtClean="0"/>
            </a:br>
            <a:r>
              <a:rPr lang="en-US" sz="1700" dirty="0" smtClean="0"/>
              <a:t>	</a:t>
            </a:r>
            <a:r>
              <a:rPr lang="en-US" sz="1700" b="1" dirty="0" smtClean="0"/>
              <a:t>2H</a:t>
            </a:r>
            <a:r>
              <a:rPr lang="en-US" sz="1700" b="1" baseline="-25000" dirty="0" smtClean="0"/>
              <a:t>2</a:t>
            </a:r>
            <a:r>
              <a:rPr lang="en-US" sz="1700" b="1" dirty="0" smtClean="0"/>
              <a:t> (</a:t>
            </a:r>
            <a:r>
              <a:rPr lang="en-US" sz="1700" b="1" i="1" dirty="0" smtClean="0"/>
              <a:t>g</a:t>
            </a:r>
            <a:r>
              <a:rPr lang="en-US" sz="1700" b="1" dirty="0" smtClean="0"/>
              <a:t>) 	+ 	O</a:t>
            </a:r>
            <a:r>
              <a:rPr lang="en-US" sz="1700" b="1" baseline="-25000" dirty="0" smtClean="0"/>
              <a:t>2</a:t>
            </a:r>
            <a:r>
              <a:rPr lang="en-US" sz="1700" b="1" dirty="0" smtClean="0"/>
              <a:t> (</a:t>
            </a:r>
            <a:r>
              <a:rPr lang="en-US" sz="1700" b="1" i="1" dirty="0" smtClean="0"/>
              <a:t>g</a:t>
            </a:r>
            <a:r>
              <a:rPr lang="en-US" sz="1700" b="1" dirty="0" smtClean="0"/>
              <a:t>) 	</a:t>
            </a:r>
            <a:r>
              <a:rPr lang="en-US" sz="1700" b="1" dirty="0" smtClean="0">
                <a:sym typeface="Wingdings 3" panose="05040102010807070707" pitchFamily="18" charset="2"/>
              </a:rPr>
              <a:t> 	</a:t>
            </a:r>
            <a:r>
              <a:rPr lang="en-US" sz="1700" b="1" dirty="0" smtClean="0"/>
              <a:t>2H</a:t>
            </a:r>
            <a:r>
              <a:rPr lang="en-US" sz="1700" b="1" baseline="-25000" dirty="0" smtClean="0"/>
              <a:t>2</a:t>
            </a:r>
            <a:r>
              <a:rPr lang="en-US" sz="1700" b="1" dirty="0" smtClean="0"/>
              <a:t>O (</a:t>
            </a:r>
            <a:r>
              <a:rPr lang="en-US" sz="1700" b="1" i="1" dirty="0" smtClean="0"/>
              <a:t>l</a:t>
            </a:r>
            <a:r>
              <a:rPr lang="en-US" sz="1700" b="1" dirty="0" smtClean="0"/>
              <a:t>)</a:t>
            </a:r>
            <a:br>
              <a:rPr lang="en-US" sz="1700" b="1" dirty="0" smtClean="0"/>
            </a:br>
            <a:r>
              <a:rPr lang="en-US" sz="1700" b="1" dirty="0" smtClean="0"/>
              <a:t>	2 X </a:t>
            </a:r>
            <a:r>
              <a:rPr lang="en-US" sz="1700" b="1" dirty="0"/>
              <a:t>2 g </a:t>
            </a:r>
            <a:r>
              <a:rPr lang="en-US" sz="1700" b="1" dirty="0" smtClean="0"/>
              <a:t>		 32 </a:t>
            </a:r>
            <a:r>
              <a:rPr lang="en-US" sz="1700" b="1" dirty="0"/>
              <a:t>g </a:t>
            </a:r>
            <a:r>
              <a:rPr lang="en-US" sz="1700" b="1" dirty="0" smtClean="0"/>
              <a:t>		2 X </a:t>
            </a:r>
            <a:r>
              <a:rPr lang="en-US" sz="1700" b="1" dirty="0"/>
              <a:t>18 g </a:t>
            </a:r>
            <a:r>
              <a:rPr lang="en-US" sz="1700" b="1" dirty="0" smtClean="0"/>
              <a:t>	or</a:t>
            </a:r>
            <a:br>
              <a:rPr lang="en-US" sz="1700" b="1" dirty="0" smtClean="0"/>
            </a:br>
            <a:r>
              <a:rPr lang="en-US" sz="1700" b="1" dirty="0" smtClean="0"/>
              <a:t>	   4 </a:t>
            </a:r>
            <a:r>
              <a:rPr lang="en-US" sz="1700" b="1" dirty="0"/>
              <a:t>g </a:t>
            </a:r>
            <a:r>
              <a:rPr lang="en-US" sz="1700" b="1" dirty="0" smtClean="0"/>
              <a:t>		 32 </a:t>
            </a:r>
            <a:r>
              <a:rPr lang="en-US" sz="1700" b="1" dirty="0"/>
              <a:t>g </a:t>
            </a:r>
            <a:r>
              <a:rPr lang="en-US" sz="1700" b="1" dirty="0" smtClean="0"/>
              <a:t>		    36 </a:t>
            </a:r>
            <a:r>
              <a:rPr lang="en-US" sz="1700" b="1" dirty="0"/>
              <a:t>g</a:t>
            </a:r>
          </a:p>
          <a:p>
            <a:pPr marL="355600" indent="-355600">
              <a:buClr>
                <a:srgbClr val="0070C0"/>
              </a:buClr>
              <a:buFont typeface="+mj-lt"/>
              <a:buAutoNum type="arabicPeriod"/>
              <a:tabLst>
                <a:tab pos="711200" algn="l"/>
                <a:tab pos="1795463" algn="l"/>
                <a:tab pos="2336800" algn="l"/>
                <a:tab pos="3233738" algn="l"/>
                <a:tab pos="3759200" algn="l"/>
                <a:tab pos="4487863" algn="l"/>
                <a:tab pos="5113338" algn="l"/>
              </a:tabLst>
            </a:pPr>
            <a:r>
              <a:rPr lang="en-US" sz="1700" dirty="0" smtClean="0"/>
              <a:t>But </a:t>
            </a:r>
            <a:r>
              <a:rPr lang="en-US" sz="1700" dirty="0"/>
              <a:t>you start with only </a:t>
            </a:r>
            <a:r>
              <a:rPr lang="en-US" sz="1700" dirty="0" smtClean="0"/>
              <a:t>1g </a:t>
            </a:r>
            <a:r>
              <a:rPr lang="en-US" sz="1700" dirty="0"/>
              <a:t>of hydrogen, so the actual masses </a:t>
            </a:r>
            <a:r>
              <a:rPr lang="en-US" sz="1700" dirty="0" smtClean="0"/>
              <a:t>are:</a:t>
            </a:r>
            <a:br>
              <a:rPr lang="en-US" sz="1700" dirty="0" smtClean="0"/>
            </a:br>
            <a:r>
              <a:rPr lang="en-US" sz="1700" dirty="0" smtClean="0"/>
              <a:t>	</a:t>
            </a:r>
            <a:r>
              <a:rPr lang="en-US" sz="1700" b="1" dirty="0" smtClean="0"/>
              <a:t>1 </a:t>
            </a:r>
            <a:r>
              <a:rPr lang="en-US" sz="1700" b="1" dirty="0"/>
              <a:t>g </a:t>
            </a:r>
            <a:r>
              <a:rPr lang="en-US" sz="1700" b="1" dirty="0" smtClean="0"/>
              <a:t>		32 </a:t>
            </a:r>
            <a:r>
              <a:rPr lang="en-US" sz="1700" b="1" dirty="0"/>
              <a:t>/ 4 g </a:t>
            </a:r>
            <a:r>
              <a:rPr lang="en-US" sz="1700" b="1" dirty="0" smtClean="0"/>
              <a:t>		36 </a:t>
            </a:r>
            <a:r>
              <a:rPr lang="en-US" sz="1700" b="1" dirty="0"/>
              <a:t>/ 4 g </a:t>
            </a:r>
            <a:r>
              <a:rPr lang="en-US" sz="1700" b="1" dirty="0" smtClean="0"/>
              <a:t>	or</a:t>
            </a:r>
            <a:endParaRPr lang="en-US" sz="1700" b="1" dirty="0"/>
          </a:p>
          <a:p>
            <a:pPr lvl="1">
              <a:buClr>
                <a:srgbClr val="0070C0"/>
              </a:buClr>
              <a:tabLst>
                <a:tab pos="711200" algn="l"/>
                <a:tab pos="1795463" algn="l"/>
                <a:tab pos="2336800" algn="l"/>
                <a:tab pos="3233738" algn="l"/>
                <a:tab pos="3759200" algn="l"/>
                <a:tab pos="4487863" algn="l"/>
                <a:tab pos="5113338" algn="l"/>
              </a:tabLst>
            </a:pPr>
            <a:r>
              <a:rPr lang="en-US" sz="1700" b="1" dirty="0" smtClean="0"/>
              <a:t>  	1 </a:t>
            </a:r>
            <a:r>
              <a:rPr lang="en-US" sz="1700" b="1" dirty="0"/>
              <a:t>g </a:t>
            </a:r>
            <a:r>
              <a:rPr lang="en-US" sz="1700" b="1" dirty="0" smtClean="0"/>
              <a:t>		   8 </a:t>
            </a:r>
            <a:r>
              <a:rPr lang="en-US" sz="1700" b="1" dirty="0"/>
              <a:t>g </a:t>
            </a:r>
            <a:r>
              <a:rPr lang="en-US" sz="1700" b="1" dirty="0" smtClean="0"/>
              <a:t>		   9 </a:t>
            </a:r>
            <a:r>
              <a:rPr lang="en-US" sz="1700" b="1" dirty="0"/>
              <a:t>g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  <a:tabLst>
                <a:tab pos="711200" algn="l"/>
                <a:tab pos="1795463" algn="l"/>
                <a:tab pos="2336800" algn="l"/>
                <a:tab pos="3233738" algn="l"/>
                <a:tab pos="3759200" algn="l"/>
                <a:tab pos="4487863" algn="l"/>
                <a:tab pos="5113338" algn="l"/>
              </a:tabLst>
            </a:pPr>
            <a:r>
              <a:rPr lang="en-US" sz="1700" dirty="0"/>
              <a:t>So </a:t>
            </a:r>
            <a:r>
              <a:rPr lang="en-US" sz="1700" dirty="0" smtClean="0"/>
              <a:t>1g </a:t>
            </a:r>
            <a:r>
              <a:rPr lang="en-US" sz="1700" dirty="0"/>
              <a:t>of hydrogen needs 8 g of oxygen to burn, and gives 9 g of water.</a:t>
            </a:r>
            <a:endParaRPr lang="en-US" sz="1700" b="1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1685" y="3429000"/>
            <a:ext cx="195311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These models show how the </a:t>
            </a:r>
            <a:r>
              <a:rPr lang="en-US" dirty="0" smtClean="0"/>
              <a:t>atoms are </a:t>
            </a:r>
            <a:r>
              <a:rPr lang="en-US" dirty="0"/>
              <a:t>rearranged, when hydrogen burns </a:t>
            </a:r>
            <a:r>
              <a:rPr lang="en-US" dirty="0" smtClean="0"/>
              <a:t>in oxygen</a:t>
            </a:r>
            <a:r>
              <a:rPr lang="en-US" dirty="0"/>
              <a:t>. Which colour is oxygen?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1685" y="1176076"/>
            <a:ext cx="1953116" cy="2167352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411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 smtClean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782174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Working </a:t>
            </a:r>
            <a:r>
              <a:rPr lang="en-US" b="1" dirty="0">
                <a:solidFill>
                  <a:srgbClr val="C00000"/>
                </a:solidFill>
              </a:rPr>
              <a:t>out equations, from masses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If you know the actual masses that react, you can work out the </a:t>
            </a:r>
            <a:r>
              <a:rPr lang="en-US" dirty="0" smtClean="0"/>
              <a:t>equation for </a:t>
            </a:r>
            <a:r>
              <a:rPr lang="en-US" dirty="0"/>
              <a:t>the reaction. Just change the masses to moles.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Example</a:t>
            </a:r>
            <a:r>
              <a:rPr lang="en-US" dirty="0"/>
              <a:t>  </a:t>
            </a:r>
            <a:r>
              <a:rPr lang="en-US" dirty="0" smtClean="0"/>
              <a:t>   Iron </a:t>
            </a:r>
            <a:r>
              <a:rPr lang="en-US" dirty="0"/>
              <a:t>reacts with a solution of copper(II) sulfate (</a:t>
            </a:r>
            <a:r>
              <a:rPr lang="en-US" dirty="0" smtClean="0"/>
              <a:t>CuSO</a:t>
            </a:r>
            <a:r>
              <a:rPr lang="en-US" baseline="-25000" dirty="0" smtClean="0"/>
              <a:t>4</a:t>
            </a:r>
            <a:r>
              <a:rPr lang="en-US" dirty="0" smtClean="0"/>
              <a:t>) </a:t>
            </a:r>
            <a:r>
              <a:rPr lang="en-US" dirty="0"/>
              <a:t>to </a:t>
            </a:r>
            <a:r>
              <a:rPr lang="en-US" dirty="0" smtClean="0"/>
              <a:t>give copper </a:t>
            </a:r>
            <a:r>
              <a:rPr lang="en-US" dirty="0"/>
              <a:t>and a solution of iron sulfate. The formula for the iron </a:t>
            </a:r>
            <a:r>
              <a:rPr lang="en-US" dirty="0" smtClean="0"/>
              <a:t>sulfate could </a:t>
            </a:r>
            <a:r>
              <a:rPr lang="en-US" dirty="0"/>
              <a:t>be either FeSO</a:t>
            </a:r>
            <a:r>
              <a:rPr lang="en-US" baseline="-25000" dirty="0"/>
              <a:t>4</a:t>
            </a:r>
            <a:r>
              <a:rPr lang="en-US" dirty="0"/>
              <a:t> or </a:t>
            </a:r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(SO</a:t>
            </a:r>
            <a:r>
              <a:rPr lang="en-US" baseline="-25000" dirty="0" smtClean="0"/>
              <a:t>4</a:t>
            </a:r>
            <a:r>
              <a:rPr lang="en-US" dirty="0" smtClean="0"/>
              <a:t>)</a:t>
            </a:r>
            <a:r>
              <a:rPr lang="en-US" baseline="-25000" dirty="0" smtClean="0"/>
              <a:t>3</a:t>
            </a:r>
            <a:r>
              <a:rPr lang="en-US" dirty="0" smtClean="0"/>
              <a:t>. </a:t>
            </a:r>
            <a:r>
              <a:rPr lang="en-US" dirty="0"/>
              <a:t>1.4 g of iron gave 1.6 g of copper.</a:t>
            </a:r>
          </a:p>
          <a:p>
            <a:pPr>
              <a:buClr>
                <a:srgbClr val="0070C0"/>
              </a:buClr>
            </a:pPr>
            <a:r>
              <a:rPr lang="en-US" dirty="0"/>
              <a:t>Write the correct equation for the reaction.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</a:pPr>
            <a:r>
              <a:rPr lang="en-US" dirty="0" err="1" smtClean="0"/>
              <a:t>A</a:t>
            </a:r>
            <a:r>
              <a:rPr lang="en-US" baseline="-25000" dirty="0" err="1" smtClean="0"/>
              <a:t>r</a:t>
            </a:r>
            <a:r>
              <a:rPr lang="en-US" dirty="0" smtClean="0"/>
              <a:t> </a:t>
            </a:r>
            <a:r>
              <a:rPr lang="en-US" dirty="0"/>
              <a:t>: Fe </a:t>
            </a:r>
            <a:r>
              <a:rPr lang="en-US" dirty="0" smtClean="0"/>
              <a:t>= </a:t>
            </a:r>
            <a:r>
              <a:rPr lang="en-US" dirty="0"/>
              <a:t>56, Cu </a:t>
            </a:r>
            <a:r>
              <a:rPr lang="en-US" dirty="0" smtClean="0"/>
              <a:t>= </a:t>
            </a:r>
            <a:r>
              <a:rPr lang="en-US" dirty="0"/>
              <a:t>64.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Change </a:t>
            </a:r>
            <a:r>
              <a:rPr lang="en-US" dirty="0"/>
              <a:t>the masses to moles of </a:t>
            </a:r>
            <a:r>
              <a:rPr lang="en-US" dirty="0" smtClean="0"/>
              <a:t>atoms:</a:t>
            </a:r>
            <a:br>
              <a:rPr lang="en-US" dirty="0" smtClean="0"/>
            </a:br>
            <a:r>
              <a:rPr lang="en-US" sz="200" dirty="0" smtClean="0"/>
              <a:t/>
            </a:r>
            <a:br>
              <a:rPr lang="en-US" sz="200" dirty="0" smtClean="0"/>
            </a:br>
            <a:r>
              <a:rPr lang="en-US" dirty="0"/>
              <a:t> </a:t>
            </a:r>
            <a:r>
              <a:rPr lang="en-US" dirty="0" smtClean="0"/>
              <a:t>     moles </a:t>
            </a:r>
            <a:r>
              <a:rPr lang="en-US" dirty="0"/>
              <a:t>of iron atoms </a:t>
            </a:r>
            <a:r>
              <a:rPr lang="en-US" dirty="0" smtClean="0"/>
              <a:t>gave</a:t>
            </a:r>
            <a:r>
              <a:rPr lang="en-US" dirty="0"/>
              <a:t>	 </a:t>
            </a:r>
            <a:r>
              <a:rPr lang="en-US" dirty="0" smtClean="0"/>
              <a:t>   moles </a:t>
            </a:r>
            <a:r>
              <a:rPr lang="en-US" dirty="0"/>
              <a:t>of copper </a:t>
            </a:r>
            <a:r>
              <a:rPr lang="en-US" dirty="0" smtClean="0"/>
              <a:t>atoms, or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0.025 </a:t>
            </a:r>
            <a:r>
              <a:rPr lang="en-US" dirty="0"/>
              <a:t>moles of iron atoms gave 0.025 moles of copper atoms, </a:t>
            </a:r>
            <a:r>
              <a:rPr lang="en-US" dirty="0" smtClean="0"/>
              <a:t>so</a:t>
            </a:r>
            <a:br>
              <a:rPr lang="en-US" dirty="0" smtClean="0"/>
            </a:br>
            <a:r>
              <a:rPr lang="en-US" dirty="0" smtClean="0"/>
              <a:t>1 </a:t>
            </a:r>
            <a:r>
              <a:rPr lang="en-US" dirty="0"/>
              <a:t>mole of iron atoms gave 1 mole of copper atoms.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622425" algn="l"/>
                <a:tab pos="1966913" algn="l"/>
                <a:tab pos="3502025" algn="l"/>
                <a:tab pos="4122738" algn="l"/>
                <a:tab pos="4848225" algn="l"/>
                <a:tab pos="5210175" algn="l"/>
              </a:tabLst>
            </a:pPr>
            <a:r>
              <a:rPr lang="en-US" dirty="0" smtClean="0"/>
              <a:t>So </a:t>
            </a:r>
            <a:r>
              <a:rPr lang="en-US" dirty="0"/>
              <a:t>the equation for the reaction must </a:t>
            </a:r>
            <a:r>
              <a:rPr lang="en-US" dirty="0" smtClean="0"/>
              <a:t>be: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Fe 	+	 </a:t>
            </a:r>
            <a:r>
              <a:rPr lang="en-US" b="1" dirty="0">
                <a:solidFill>
                  <a:srgbClr val="FF0000"/>
                </a:solidFill>
              </a:rPr>
              <a:t>CuSO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	Cu 	+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	</a:t>
            </a:r>
            <a:r>
              <a:rPr lang="en-US" b="1" dirty="0" smtClean="0">
                <a:solidFill>
                  <a:srgbClr val="FF0000"/>
                </a:solidFill>
              </a:rPr>
              <a:t>FeSO</a:t>
            </a:r>
            <a:r>
              <a:rPr lang="en-US" b="1" baseline="-25000" dirty="0" smtClean="0">
                <a:solidFill>
                  <a:srgbClr val="FF0000"/>
                </a:solidFill>
              </a:rPr>
              <a:t>4</a:t>
            </a:r>
            <a:endParaRPr lang="en-US" b="1" baseline="-25000" dirty="0">
              <a:solidFill>
                <a:srgbClr val="FF0000"/>
              </a:solidFill>
            </a:endParaRP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622425" algn="l"/>
                <a:tab pos="1966913" algn="l"/>
                <a:tab pos="3502025" algn="l"/>
                <a:tab pos="4122738" algn="l"/>
                <a:tab pos="4848225" algn="l"/>
                <a:tab pos="5210175" algn="l"/>
              </a:tabLst>
            </a:pPr>
            <a:r>
              <a:rPr lang="en-US" dirty="0" smtClean="0"/>
              <a:t>Add </a:t>
            </a:r>
            <a:r>
              <a:rPr lang="en-US" dirty="0"/>
              <a:t>the state symbols to complete </a:t>
            </a:r>
            <a:r>
              <a:rPr lang="en-US" dirty="0" smtClean="0"/>
              <a:t>it: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Fe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+ 	CuSO</a:t>
            </a:r>
            <a:r>
              <a:rPr lang="en-US" b="1" baseline="-25000" dirty="0" smtClean="0">
                <a:solidFill>
                  <a:srgbClr val="FF0000"/>
                </a:solidFill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	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 	</a:t>
            </a:r>
            <a:r>
              <a:rPr lang="en-US" b="1" dirty="0" smtClean="0">
                <a:solidFill>
                  <a:srgbClr val="FF0000"/>
                </a:solidFill>
              </a:rPr>
              <a:t>Cu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+ 	FeSO</a:t>
            </a:r>
            <a:r>
              <a:rPr lang="en-US" b="1" baseline="-25000" dirty="0" smtClean="0">
                <a:solidFill>
                  <a:srgbClr val="FF0000"/>
                </a:solidFill>
              </a:rPr>
              <a:t>4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961685" y="3807038"/>
            <a:ext cx="195311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Iron wool reacting with </a:t>
            </a:r>
            <a:r>
              <a:rPr lang="en-US" dirty="0" smtClean="0"/>
              <a:t>copper(II) sulfate </a:t>
            </a:r>
            <a:r>
              <a:rPr lang="en-US" dirty="0"/>
              <a:t>solution. Iron is more </a:t>
            </a:r>
            <a:r>
              <a:rPr lang="en-US" dirty="0" smtClean="0"/>
              <a:t>reactive than </a:t>
            </a:r>
            <a:r>
              <a:rPr lang="en-US" dirty="0"/>
              <a:t>copper so displaces the </a:t>
            </a:r>
            <a:r>
              <a:rPr lang="en-US" dirty="0" smtClean="0"/>
              <a:t>copper (deep </a:t>
            </a:r>
            <a:r>
              <a:rPr lang="en-US" dirty="0"/>
              <a:t>pink) from solution.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6"/>
          <a:stretch/>
        </p:blipFill>
        <p:spPr>
          <a:xfrm>
            <a:off x="6961685" y="1135044"/>
            <a:ext cx="1953116" cy="25151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0349" y="3869471"/>
            <a:ext cx="505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1.4</a:t>
            </a:r>
          </a:p>
          <a:p>
            <a:pPr algn="ctr"/>
            <a:r>
              <a:rPr lang="en-GB" dirty="0" smtClean="0"/>
              <a:t>56</a:t>
            </a:r>
            <a:endParaRPr lang="en-GB" dirty="0"/>
          </a:p>
        </p:txBody>
      </p:sp>
      <p:sp>
        <p:nvSpPr>
          <p:cNvPr id="9" name="TextBox 8"/>
          <p:cNvSpPr txBox="1"/>
          <p:nvPr/>
        </p:nvSpPr>
        <p:spPr>
          <a:xfrm>
            <a:off x="3634685" y="3789040"/>
            <a:ext cx="505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1.6</a:t>
            </a:r>
          </a:p>
          <a:p>
            <a:pPr algn="ctr"/>
            <a:r>
              <a:rPr lang="en-GB" dirty="0" smtClean="0"/>
              <a:t>64</a:t>
            </a:r>
            <a:endParaRPr lang="en-GB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7570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53775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/>
              <a:t>The reaction between magnesium and oxygen </a:t>
            </a:r>
            <a:r>
              <a:rPr lang="en-US" sz="2200" dirty="0" smtClean="0"/>
              <a:t>is:</a:t>
            </a:r>
            <a:br>
              <a:rPr lang="en-US" sz="2200" dirty="0" smtClean="0"/>
            </a:br>
            <a:r>
              <a:rPr lang="en-US" sz="2200" dirty="0" smtClean="0"/>
              <a:t>2Mg </a:t>
            </a:r>
            <a:r>
              <a:rPr lang="en-US" sz="2200" dirty="0"/>
              <a:t>(s) </a:t>
            </a:r>
            <a:r>
              <a:rPr lang="en-US" sz="2200" dirty="0" smtClean="0"/>
              <a:t>+ </a:t>
            </a:r>
            <a:r>
              <a:rPr lang="en-US" sz="2200" dirty="0"/>
              <a:t>O</a:t>
            </a:r>
            <a:r>
              <a:rPr lang="en-US" sz="2200" baseline="-25000" dirty="0"/>
              <a:t>2</a:t>
            </a:r>
            <a:r>
              <a:rPr lang="en-US" sz="2200" dirty="0"/>
              <a:t> (g) 2MgO (</a:t>
            </a:r>
            <a:r>
              <a:rPr lang="en-US" sz="2200" dirty="0" smtClean="0"/>
              <a:t>s)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	Write </a:t>
            </a:r>
            <a:r>
              <a:rPr lang="en-US" sz="2200" dirty="0"/>
              <a:t>a word equation for the </a:t>
            </a:r>
            <a:r>
              <a:rPr lang="en-US" sz="2200" dirty="0" smtClean="0"/>
              <a:t>reaction.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How </a:t>
            </a:r>
            <a:r>
              <a:rPr lang="en-US" sz="2200" dirty="0"/>
              <a:t>many moles of magnesium atoms react </a:t>
            </a:r>
            <a:r>
              <a:rPr lang="en-US" sz="2200" dirty="0" smtClean="0"/>
              <a:t>with</a:t>
            </a:r>
            <a:br>
              <a:rPr lang="en-US" sz="2200" dirty="0" smtClean="0"/>
            </a:br>
            <a:r>
              <a:rPr lang="en-US" sz="2200" dirty="0" smtClean="0"/>
              <a:t>	1 </a:t>
            </a:r>
            <a:r>
              <a:rPr lang="en-US" sz="2200" dirty="0"/>
              <a:t>mole of oxygen </a:t>
            </a:r>
            <a:r>
              <a:rPr lang="en-US" sz="2200" dirty="0" smtClean="0"/>
              <a:t>molecules?</a:t>
            </a:r>
            <a:br>
              <a:rPr lang="en-US" sz="2200" dirty="0" smtClean="0"/>
            </a:br>
            <a:r>
              <a:rPr lang="en-US" sz="2200" b="1" dirty="0" smtClean="0"/>
              <a:t>c</a:t>
            </a:r>
            <a:r>
              <a:rPr lang="en-US" sz="2200" dirty="0" smtClean="0"/>
              <a:t> 	The </a:t>
            </a:r>
            <a:r>
              <a:rPr lang="en-US" sz="2200" dirty="0" err="1"/>
              <a:t>A</a:t>
            </a:r>
            <a:r>
              <a:rPr lang="en-US" sz="2200" baseline="-25000" dirty="0" err="1"/>
              <a:t>r</a:t>
            </a:r>
            <a:r>
              <a:rPr lang="en-US" sz="2200" dirty="0"/>
              <a:t> values are: Mg </a:t>
            </a:r>
            <a:r>
              <a:rPr lang="en-US" sz="2200" dirty="0" smtClean="0"/>
              <a:t>= </a:t>
            </a:r>
            <a:r>
              <a:rPr lang="en-US" sz="2200" dirty="0"/>
              <a:t>24, O </a:t>
            </a:r>
            <a:r>
              <a:rPr lang="en-US" sz="2200" dirty="0" smtClean="0"/>
              <a:t>= 16.</a:t>
            </a:r>
            <a:br>
              <a:rPr lang="en-US" sz="2200" dirty="0" smtClean="0"/>
            </a:br>
            <a:r>
              <a:rPr lang="en-US" sz="2200" dirty="0" smtClean="0"/>
              <a:t>	How </a:t>
            </a:r>
            <a:r>
              <a:rPr lang="en-US" sz="2200" dirty="0"/>
              <a:t>many grams of oxygen react </a:t>
            </a:r>
            <a:r>
              <a:rPr lang="en-US" sz="2200" dirty="0" smtClean="0"/>
              <a:t>with:</a:t>
            </a:r>
            <a:br>
              <a:rPr lang="en-US" sz="2200" dirty="0" smtClean="0"/>
            </a:br>
            <a:r>
              <a:rPr lang="en-US" sz="2200" dirty="0" smtClean="0"/>
              <a:t>		</a:t>
            </a:r>
            <a:r>
              <a:rPr lang="en-US" sz="2200" b="1" dirty="0" err="1" smtClean="0"/>
              <a:t>i</a:t>
            </a:r>
            <a:r>
              <a:rPr lang="en-US" sz="2200" dirty="0" smtClean="0"/>
              <a:t> </a:t>
            </a:r>
            <a:r>
              <a:rPr lang="en-US" sz="2200" dirty="0"/>
              <a:t>48 g of magnesium? </a:t>
            </a:r>
            <a:r>
              <a:rPr lang="en-US" sz="2200" dirty="0" smtClean="0"/>
              <a:t>	</a:t>
            </a:r>
            <a:r>
              <a:rPr lang="en-US" sz="2200" b="1" dirty="0" smtClean="0"/>
              <a:t>ii</a:t>
            </a:r>
            <a:r>
              <a:rPr lang="en-US" sz="2200" dirty="0" smtClean="0"/>
              <a:t> </a:t>
            </a:r>
            <a:r>
              <a:rPr lang="en-US" sz="2200" dirty="0"/>
              <a:t>12 g of magnesium?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Copper(II</a:t>
            </a:r>
            <a:r>
              <a:rPr lang="en-US" sz="2200" dirty="0"/>
              <a:t>) carbonate breaks down on heating, like </a:t>
            </a:r>
            <a:r>
              <a:rPr lang="en-US" sz="2200" dirty="0" smtClean="0"/>
              <a:t>this:</a:t>
            </a:r>
            <a:br>
              <a:rPr lang="en-US" sz="2200" dirty="0" smtClean="0"/>
            </a:br>
            <a:r>
              <a:rPr lang="en-US" sz="2200" dirty="0" smtClean="0"/>
              <a:t>CuCO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(s) </a:t>
            </a:r>
            <a:r>
              <a:rPr lang="en-US" sz="2200" dirty="0" smtClean="0">
                <a:sym typeface="Wingdings 3" panose="05040102010807070707" pitchFamily="18" charset="2"/>
              </a:rPr>
              <a:t> </a:t>
            </a:r>
            <a:r>
              <a:rPr lang="en-US" sz="2200" dirty="0" err="1" smtClean="0"/>
              <a:t>CuO</a:t>
            </a:r>
            <a:r>
              <a:rPr lang="en-US" sz="2200" dirty="0" smtClean="0"/>
              <a:t> </a:t>
            </a:r>
            <a:r>
              <a:rPr lang="en-US" sz="2200" dirty="0"/>
              <a:t>(s) </a:t>
            </a:r>
            <a:r>
              <a:rPr lang="en-US" sz="2200" dirty="0" smtClean="0"/>
              <a:t>+ </a:t>
            </a:r>
            <a:r>
              <a:rPr lang="en-US" sz="2200" dirty="0"/>
              <a:t>CO</a:t>
            </a:r>
            <a:r>
              <a:rPr lang="en-US" sz="2200" baseline="-25000" dirty="0"/>
              <a:t>2</a:t>
            </a:r>
            <a:r>
              <a:rPr lang="en-US" sz="2200" dirty="0"/>
              <a:t> (</a:t>
            </a:r>
            <a:r>
              <a:rPr lang="en-US" sz="2200" dirty="0" smtClean="0"/>
              <a:t>g)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	Write </a:t>
            </a:r>
            <a:r>
              <a:rPr lang="en-US" sz="2200" dirty="0"/>
              <a:t>a word equation for the </a:t>
            </a:r>
            <a:r>
              <a:rPr lang="en-US" sz="2200" dirty="0" smtClean="0"/>
              <a:t>reaction.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	Find </a:t>
            </a:r>
            <a:r>
              <a:rPr lang="en-US" sz="2200" dirty="0"/>
              <a:t>the mass of 1 mole of each substance taking </a:t>
            </a:r>
            <a:r>
              <a:rPr lang="en-US" sz="2200" dirty="0" smtClean="0"/>
              <a:t>part in </a:t>
            </a:r>
            <a:r>
              <a:rPr lang="en-US" sz="2200" dirty="0"/>
              <a:t>the </a:t>
            </a:r>
            <a:r>
              <a:rPr lang="en-US" sz="2200" dirty="0" smtClean="0"/>
              <a:t>	reaction</a:t>
            </a:r>
            <a:r>
              <a:rPr lang="en-US" sz="2200" dirty="0"/>
              <a:t>. (</a:t>
            </a:r>
            <a:r>
              <a:rPr lang="en-US" sz="2200" dirty="0" err="1"/>
              <a:t>A</a:t>
            </a:r>
            <a:r>
              <a:rPr lang="en-US" sz="2200" baseline="-25000" dirty="0" err="1"/>
              <a:t>r</a:t>
            </a:r>
            <a:r>
              <a:rPr lang="en-US" sz="2200" dirty="0"/>
              <a:t> : Cu </a:t>
            </a:r>
            <a:r>
              <a:rPr lang="en-US" sz="2200" dirty="0" smtClean="0"/>
              <a:t>= </a:t>
            </a:r>
            <a:r>
              <a:rPr lang="en-US" sz="2200" dirty="0"/>
              <a:t>64, C </a:t>
            </a:r>
            <a:r>
              <a:rPr lang="en-US" sz="2200" dirty="0" smtClean="0"/>
              <a:t>= </a:t>
            </a:r>
            <a:r>
              <a:rPr lang="en-US" sz="2200" dirty="0"/>
              <a:t>12, O </a:t>
            </a:r>
            <a:r>
              <a:rPr lang="en-US" sz="2200" dirty="0" smtClean="0"/>
              <a:t>= </a:t>
            </a:r>
            <a:r>
              <a:rPr lang="en-US" sz="2200" dirty="0"/>
              <a:t>16</a:t>
            </a:r>
            <a:r>
              <a:rPr lang="en-US" sz="2200" dirty="0" smtClean="0"/>
              <a:t>.)</a:t>
            </a:r>
            <a:br>
              <a:rPr lang="en-US" sz="2200" dirty="0" smtClean="0"/>
            </a:br>
            <a:r>
              <a:rPr lang="en-US" sz="2200" b="1" dirty="0" smtClean="0"/>
              <a:t>c</a:t>
            </a:r>
            <a:r>
              <a:rPr lang="en-US" sz="2200" dirty="0" smtClean="0"/>
              <a:t> 	When </a:t>
            </a:r>
            <a:r>
              <a:rPr lang="en-US" sz="2200" dirty="0"/>
              <a:t>31 g of copper(II) carbonate is </a:t>
            </a:r>
            <a:r>
              <a:rPr lang="en-US" sz="2200" dirty="0" smtClean="0"/>
              <a:t>used:</a:t>
            </a:r>
            <a:br>
              <a:rPr lang="en-US" sz="2200" dirty="0" smtClean="0"/>
            </a:br>
            <a:r>
              <a:rPr lang="en-US" sz="2200" dirty="0" smtClean="0"/>
              <a:t>		</a:t>
            </a:r>
            <a:r>
              <a:rPr lang="en-US" sz="2200" b="1" dirty="0" err="1" smtClean="0"/>
              <a:t>i</a:t>
            </a:r>
            <a:r>
              <a:rPr lang="en-US" sz="2200" dirty="0" smtClean="0"/>
              <a:t> </a:t>
            </a:r>
            <a:r>
              <a:rPr lang="en-US" sz="2200" dirty="0"/>
              <a:t>how many grams of carbon dioxide </a:t>
            </a:r>
            <a:r>
              <a:rPr lang="en-US" sz="2200" dirty="0" smtClean="0"/>
              <a:t>form?</a:t>
            </a:r>
            <a:br>
              <a:rPr lang="en-US" sz="2200" dirty="0" smtClean="0"/>
            </a:br>
            <a:r>
              <a:rPr lang="en-US" sz="2200" dirty="0" smtClean="0"/>
              <a:t>		</a:t>
            </a:r>
            <a:r>
              <a:rPr lang="en-US" sz="2200" b="1" dirty="0" smtClean="0"/>
              <a:t>ii</a:t>
            </a:r>
            <a:r>
              <a:rPr lang="en-US" sz="2200" dirty="0" smtClean="0"/>
              <a:t> </a:t>
            </a:r>
            <a:r>
              <a:rPr lang="en-US" sz="2200" dirty="0"/>
              <a:t>what mass of solid remains after heating?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80425" y="583197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2800" dirty="0"/>
              <a:t>6.2 – </a:t>
            </a:r>
            <a:r>
              <a:rPr lang="en-US" sz="2800" dirty="0"/>
              <a:t>Calculations from equations, using the mole</a:t>
            </a:r>
            <a:endParaRPr lang="en-GB" sz="28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77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15178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6674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68863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A </a:t>
            </a:r>
            <a:r>
              <a:rPr lang="en-US" sz="2000" b="1" dirty="0">
                <a:solidFill>
                  <a:srgbClr val="C00000"/>
                </a:solidFill>
              </a:rPr>
              <a:t>closer look at some gases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>
              <a:buClr>
                <a:srgbClr val="0070C0"/>
              </a:buClr>
            </a:pPr>
            <a:endParaRPr lang="en-US" sz="20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Imagine </a:t>
            </a:r>
            <a:r>
              <a:rPr lang="en-US" sz="2000" dirty="0"/>
              <a:t>five very large flasks, each with a volume of 24 dm</a:t>
            </a:r>
            <a:r>
              <a:rPr lang="en-US" sz="2000" baseline="30000" dirty="0"/>
              <a:t>3</a:t>
            </a:r>
            <a:r>
              <a:rPr lang="en-US" sz="2000" dirty="0"/>
              <a:t>. Each is </a:t>
            </a:r>
            <a:r>
              <a:rPr lang="en-US" sz="2000" dirty="0" smtClean="0"/>
              <a:t>filled with </a:t>
            </a:r>
            <a:r>
              <a:rPr lang="en-US" sz="2000" dirty="0"/>
              <a:t>a different gas. Each gas is at room temperature and pressure, or </a:t>
            </a:r>
            <a:r>
              <a:rPr lang="en-US" sz="2000" dirty="0" err="1"/>
              <a:t>rtp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(We take </a:t>
            </a:r>
            <a:r>
              <a:rPr lang="en-US" sz="2000" b="1" dirty="0"/>
              <a:t>room temperature and pressure </a:t>
            </a:r>
            <a:r>
              <a:rPr lang="en-US" sz="2000" dirty="0"/>
              <a:t>as the standard conditions </a:t>
            </a:r>
            <a:r>
              <a:rPr lang="en-US" sz="2000" dirty="0" smtClean="0"/>
              <a:t>for comparing </a:t>
            </a:r>
            <a:r>
              <a:rPr lang="en-US" sz="2000" dirty="0"/>
              <a:t>gases; </a:t>
            </a:r>
            <a:r>
              <a:rPr lang="en-US" sz="2000" dirty="0" err="1"/>
              <a:t>rtp</a:t>
            </a:r>
            <a:r>
              <a:rPr lang="en-US" sz="2000" dirty="0"/>
              <a:t> is </a:t>
            </a:r>
            <a:r>
              <a:rPr lang="en-US" sz="2000" dirty="0" smtClean="0"/>
              <a:t>20°C </a:t>
            </a:r>
            <a:r>
              <a:rPr lang="en-US" sz="2000" dirty="0"/>
              <a:t>and 1 atmosphere.)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If you weighed the gas in the five flasks, you would discover </a:t>
            </a:r>
            <a:r>
              <a:rPr lang="en-US" sz="2000" dirty="0" smtClean="0"/>
              <a:t>something amazing</a:t>
            </a:r>
            <a:r>
              <a:rPr lang="en-US" sz="2000" dirty="0"/>
              <a:t>. There is exactly 1 mole of each gas!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68144" y="4352072"/>
            <a:ext cx="3045894" cy="2246769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Saturated solutions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	24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litres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defTabSz="506413">
              <a:buClr>
                <a:srgbClr val="C00000"/>
              </a:buClr>
              <a:buSzPct val="113000"/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= 	24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cm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276225" indent="-276225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Imagine a ball about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36cm in diameter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Its volume is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24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47482" y="4214572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576" y="1556792"/>
            <a:ext cx="7200800" cy="2003837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11578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88105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68863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A </a:t>
            </a:r>
            <a:r>
              <a:rPr lang="en-US" b="1" dirty="0">
                <a:solidFill>
                  <a:srgbClr val="C00000"/>
                </a:solidFill>
              </a:rPr>
              <a:t>closer look at some gases</a:t>
            </a:r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285750" indent="-2857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>
              <a:buClr>
                <a:srgbClr val="0070C0"/>
              </a:buClr>
            </a:pPr>
            <a:endParaRPr lang="en-US" dirty="0" smtClean="0"/>
          </a:p>
          <a:p>
            <a:pPr>
              <a:buClr>
                <a:srgbClr val="0070C0"/>
              </a:buClr>
            </a:pPr>
            <a:endParaRPr lang="en-US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we can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conclude </a:t>
            </a:r>
            <a:r>
              <a:rPr lang="en-US" dirty="0"/>
              <a:t>that: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1 mole of every gas occupies the same </a:t>
            </a:r>
            <a:r>
              <a:rPr lang="en-US" b="1" dirty="0" smtClean="0"/>
              <a:t>volume</a:t>
            </a:r>
            <a:r>
              <a:rPr lang="en-US" b="1" dirty="0"/>
              <a:t>, at the </a:t>
            </a:r>
            <a:r>
              <a:rPr lang="en-US" b="1" dirty="0" smtClean="0"/>
              <a:t>same temperature </a:t>
            </a:r>
            <a:r>
              <a:rPr lang="en-US" b="1" dirty="0"/>
              <a:t>and pressure. At room temperature and pressure, </a:t>
            </a:r>
            <a:r>
              <a:rPr lang="en-US" b="1" dirty="0" smtClean="0"/>
              <a:t>this volume </a:t>
            </a:r>
            <a:r>
              <a:rPr lang="en-US" b="1" dirty="0"/>
              <a:t>is 24 dm</a:t>
            </a:r>
            <a:r>
              <a:rPr lang="en-US" b="1" baseline="30000" dirty="0"/>
              <a:t>3</a:t>
            </a:r>
            <a:r>
              <a:rPr lang="en-US" b="1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This was discovered by Avogadro, in 1811. So it is often called </a:t>
            </a:r>
            <a:r>
              <a:rPr lang="en-US" b="1" dirty="0" smtClean="0"/>
              <a:t>Avogadro’s Law</a:t>
            </a:r>
            <a:r>
              <a:rPr lang="en-US" dirty="0"/>
              <a:t>. It does not matter whether a gas exists as atoms or molecules, </a:t>
            </a:r>
            <a:r>
              <a:rPr lang="en-US" dirty="0" smtClean="0"/>
              <a:t>or whether </a:t>
            </a:r>
            <a:r>
              <a:rPr lang="en-US" dirty="0"/>
              <a:t>its atoms are large or small. The law still holds.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volume occupied by 1 mole of a gas is called its </a:t>
            </a:r>
            <a:r>
              <a:rPr lang="en-US" b="1" dirty="0"/>
              <a:t>molar volume</a:t>
            </a:r>
            <a:r>
              <a:rPr lang="en-US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The molar volume of a gas is 24 dm</a:t>
            </a:r>
            <a:r>
              <a:rPr lang="en-US" b="1" baseline="30000" dirty="0"/>
              <a:t>3</a:t>
            </a:r>
            <a:r>
              <a:rPr lang="en-US" b="1" dirty="0"/>
              <a:t> at </a:t>
            </a:r>
            <a:r>
              <a:rPr lang="en-US" b="1" dirty="0" err="1"/>
              <a:t>rtp</a:t>
            </a:r>
            <a:r>
              <a:rPr lang="en-US" b="1" dirty="0"/>
              <a:t>.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5868144" y="4352072"/>
            <a:ext cx="3045894" cy="2246769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Saturated solutions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 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	24 </a:t>
            </a:r>
            <a:r>
              <a:rPr lang="en-US" sz="20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litres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 defTabSz="506413">
              <a:buClr>
                <a:srgbClr val="C00000"/>
              </a:buClr>
              <a:buSzPct val="113000"/>
            </a:pP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= 	24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000 cm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  <a:p>
            <a:pPr marL="276225" indent="-276225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Imagine a ball about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36cm in diameter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Its volume is </a:t>
            </a:r>
            <a:r>
              <a:rPr lang="en-US" sz="2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24 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lang="en-US" sz="2000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47482" y="4214572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05326" y="1412776"/>
            <a:ext cx="6408712" cy="1942034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86628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256585" cy="54784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34988" indent="-534988">
              <a:buClr>
                <a:srgbClr val="0070C0"/>
              </a:buClr>
            </a:pPr>
            <a:r>
              <a:rPr lang="en-US" sz="2500" b="1" dirty="0" smtClean="0">
                <a:solidFill>
                  <a:srgbClr val="C00000"/>
                </a:solidFill>
              </a:rPr>
              <a:t>Another </a:t>
            </a:r>
            <a:r>
              <a:rPr lang="en-US" sz="2500" b="1" dirty="0">
                <a:solidFill>
                  <a:srgbClr val="C00000"/>
                </a:solidFill>
              </a:rPr>
              <a:t>way to look at it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00" dirty="0"/>
              <a:t>Look at these two gas </a:t>
            </a:r>
            <a:r>
              <a:rPr lang="en-US" sz="2500" dirty="0" smtClean="0"/>
              <a:t>jars.</a:t>
            </a:r>
            <a:br>
              <a:rPr lang="en-US" sz="2500" dirty="0" smtClean="0"/>
            </a:br>
            <a:r>
              <a:rPr lang="en-US" sz="2500" dirty="0" smtClean="0"/>
              <a:t>A </a:t>
            </a:r>
            <a:r>
              <a:rPr lang="en-US" sz="2500" dirty="0"/>
              <a:t>is full of nitrogen dioxide, </a:t>
            </a:r>
            <a:r>
              <a:rPr lang="en-US" sz="2500" dirty="0" smtClean="0"/>
              <a:t>NO</a:t>
            </a:r>
            <a:r>
              <a:rPr lang="en-US" sz="2500" baseline="-25000" dirty="0" smtClean="0"/>
              <a:t>2</a:t>
            </a:r>
            <a:r>
              <a:rPr lang="en-US" sz="2500" dirty="0" smtClean="0"/>
              <a:t>.</a:t>
            </a:r>
            <a:br>
              <a:rPr lang="en-US" sz="2500" dirty="0" smtClean="0"/>
            </a:br>
            <a:r>
              <a:rPr lang="en-US" sz="2500" dirty="0" smtClean="0"/>
              <a:t>B </a:t>
            </a:r>
            <a:r>
              <a:rPr lang="en-US" sz="2500" dirty="0"/>
              <a:t>is full of oxygen, O</a:t>
            </a:r>
            <a:r>
              <a:rPr lang="en-US" sz="2500" baseline="-25000" dirty="0"/>
              <a:t>2</a:t>
            </a:r>
            <a:r>
              <a:rPr lang="en-US" sz="2500" dirty="0"/>
              <a:t>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00" dirty="0"/>
              <a:t>The two gas jars have </a:t>
            </a:r>
            <a:r>
              <a:rPr lang="en-US" sz="2500" dirty="0" smtClean="0"/>
              <a:t>identical volumes</a:t>
            </a:r>
            <a:r>
              <a:rPr lang="en-US" sz="2500" dirty="0"/>
              <a:t>, and the gases are at </a:t>
            </a:r>
            <a:r>
              <a:rPr lang="en-US" sz="2500" dirty="0" smtClean="0"/>
              <a:t>the same </a:t>
            </a:r>
            <a:r>
              <a:rPr lang="en-US" sz="2500" dirty="0"/>
              <a:t>temperature and pressure.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500" dirty="0"/>
              <a:t>You cannot see the gas molecules </a:t>
            </a:r>
            <a:r>
              <a:rPr lang="en-US" sz="2500" dirty="0" smtClean="0"/>
              <a:t>– let </a:t>
            </a:r>
            <a:r>
              <a:rPr lang="en-US" sz="2500" dirty="0"/>
              <a:t>alone count them. But, </a:t>
            </a:r>
            <a:r>
              <a:rPr lang="en-US" sz="2500" dirty="0" smtClean="0"/>
              <a:t>from Avogadro’s </a:t>
            </a:r>
            <a:r>
              <a:rPr lang="en-US" sz="2500" dirty="0"/>
              <a:t>Law, you can say that </a:t>
            </a:r>
            <a:r>
              <a:rPr lang="en-US" sz="2500" dirty="0" smtClean="0"/>
              <a:t>the two </a:t>
            </a:r>
            <a:r>
              <a:rPr lang="en-US" sz="2500" dirty="0"/>
              <a:t>jars contain the same number </a:t>
            </a:r>
            <a:r>
              <a:rPr lang="en-US" sz="2500" dirty="0" smtClean="0"/>
              <a:t>of molecules</a:t>
            </a:r>
            <a:r>
              <a:rPr lang="en-US" sz="2500" b="1" dirty="0" smtClean="0"/>
              <a:t>.</a:t>
            </a:r>
            <a:endParaRPr lang="en-US" sz="2500" b="1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1198331"/>
            <a:ext cx="3475590" cy="419477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29773" y="1916832"/>
            <a:ext cx="21403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b="1" dirty="0" smtClean="0"/>
              <a:t>A    	            B</a:t>
            </a:r>
            <a:endParaRPr lang="en-GB" sz="2000" b="1" dirty="0"/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383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14477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835910" y="3356992"/>
            <a:ext cx="4128578" cy="2650325"/>
          </a:xfrm>
          <a:prstGeom prst="rect">
            <a:avLst/>
          </a:prstGeom>
        </p:spPr>
      </p:pic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7606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00" b="1" dirty="0" smtClean="0">
                <a:solidFill>
                  <a:srgbClr val="C00000"/>
                </a:solidFill>
              </a:rPr>
              <a:t>Calculating </a:t>
            </a:r>
            <a:r>
              <a:rPr lang="en-US" sz="2100" b="1" dirty="0">
                <a:solidFill>
                  <a:srgbClr val="C00000"/>
                </a:solidFill>
              </a:rPr>
              <a:t>gas volumes from moles and grams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Avogadro’s Law makes it easy to work out the volumes of gases.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Example 1</a:t>
            </a:r>
            <a:r>
              <a:rPr lang="en-US" sz="2100" dirty="0"/>
              <a:t> What volume does 0.25 moles of a gas occupy at </a:t>
            </a:r>
            <a:r>
              <a:rPr lang="en-US" sz="2100" dirty="0" err="1" smtClean="0"/>
              <a:t>rtp</a:t>
            </a:r>
            <a:r>
              <a:rPr lang="en-US" sz="2100" dirty="0" smtClean="0"/>
              <a:t>?</a:t>
            </a:r>
            <a:br>
              <a:rPr lang="en-US" sz="2100" dirty="0" smtClean="0"/>
            </a:br>
            <a:r>
              <a:rPr lang="en-US" sz="2100" dirty="0" smtClean="0"/>
              <a:t>1 </a:t>
            </a:r>
            <a:r>
              <a:rPr lang="en-US" sz="2100" dirty="0"/>
              <a:t>mole occupies 24 dm</a:t>
            </a:r>
            <a:r>
              <a:rPr lang="en-US" sz="2100" baseline="30000" dirty="0"/>
              <a:t>3</a:t>
            </a:r>
            <a:r>
              <a:rPr lang="en-US" sz="2100" dirty="0"/>
              <a:t> </a:t>
            </a:r>
            <a:r>
              <a:rPr lang="en-US" sz="2100" dirty="0" smtClean="0"/>
              <a:t>so</a:t>
            </a:r>
            <a:br>
              <a:rPr lang="en-US" sz="2100" dirty="0" smtClean="0"/>
            </a:br>
            <a:r>
              <a:rPr lang="en-US" sz="2100" dirty="0" smtClean="0"/>
              <a:t>0.25 </a:t>
            </a:r>
            <a:r>
              <a:rPr lang="en-US" sz="2100" dirty="0"/>
              <a:t>moles occupies 0.25 </a:t>
            </a:r>
            <a:r>
              <a:rPr lang="en-US" sz="2100" dirty="0" smtClean="0"/>
              <a:t>X </a:t>
            </a:r>
            <a:r>
              <a:rPr lang="en-US" sz="2100" dirty="0"/>
              <a:t>24 dm</a:t>
            </a:r>
            <a:r>
              <a:rPr lang="en-US" sz="2100" baseline="30000" dirty="0"/>
              <a:t>3</a:t>
            </a:r>
            <a:r>
              <a:rPr lang="en-US" sz="2100" dirty="0"/>
              <a:t> </a:t>
            </a:r>
            <a:r>
              <a:rPr lang="en-US" sz="2100" dirty="0" smtClean="0"/>
              <a:t>= </a:t>
            </a:r>
            <a:r>
              <a:rPr lang="en-US" sz="2100" dirty="0"/>
              <a:t>6 </a:t>
            </a:r>
            <a:r>
              <a:rPr lang="en-US" sz="2100" dirty="0" smtClean="0"/>
              <a:t>dm</a:t>
            </a:r>
            <a:r>
              <a:rPr lang="en-US" sz="2100" baseline="30000" dirty="0" smtClean="0"/>
              <a:t>3</a:t>
            </a:r>
            <a:br>
              <a:rPr lang="en-US" sz="2100" baseline="30000" dirty="0" smtClean="0"/>
            </a:br>
            <a:r>
              <a:rPr lang="en-US" sz="2100" dirty="0" smtClean="0"/>
              <a:t>so </a:t>
            </a:r>
            <a:r>
              <a:rPr lang="en-US" sz="2100" dirty="0"/>
              <a:t>0.25 moles of any gas occupies </a:t>
            </a:r>
            <a:r>
              <a:rPr lang="en-US" sz="2100" b="1" dirty="0"/>
              <a:t>6 dm</a:t>
            </a:r>
            <a:r>
              <a:rPr lang="en-US" sz="2100" b="1" baseline="30000" dirty="0"/>
              <a:t>3</a:t>
            </a:r>
            <a:r>
              <a:rPr lang="en-US" sz="2100" b="1" dirty="0"/>
              <a:t> (or 6000 cm</a:t>
            </a:r>
            <a:r>
              <a:rPr lang="en-US" sz="2100" b="1" baseline="30000" dirty="0"/>
              <a:t>3</a:t>
            </a:r>
            <a:r>
              <a:rPr lang="en-US" sz="2100" b="1" dirty="0"/>
              <a:t>)</a:t>
            </a:r>
            <a:r>
              <a:rPr lang="en-US" sz="2100" dirty="0"/>
              <a:t> at </a:t>
            </a:r>
            <a:r>
              <a:rPr lang="en-US" sz="2100" dirty="0" err="1"/>
              <a:t>rtp</a:t>
            </a:r>
            <a:r>
              <a:rPr lang="en-US" sz="21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b="1" dirty="0"/>
              <a:t>Example 2</a:t>
            </a:r>
            <a:r>
              <a:rPr lang="en-US" sz="2100" dirty="0"/>
              <a:t> What volume does 22 g of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carbon </a:t>
            </a:r>
            <a:r>
              <a:rPr lang="en-US" sz="2100" dirty="0"/>
              <a:t>dioxide occupy at </a:t>
            </a:r>
            <a:r>
              <a:rPr lang="en-US" sz="2100" dirty="0" err="1" smtClean="0"/>
              <a:t>rtp</a:t>
            </a:r>
            <a:r>
              <a:rPr lang="en-US" sz="2100" dirty="0" smtClean="0"/>
              <a:t>?</a:t>
            </a:r>
            <a:br>
              <a:rPr lang="en-US" sz="2100" dirty="0" smtClean="0"/>
            </a:br>
            <a:r>
              <a:rPr lang="en-US" sz="2100" dirty="0" err="1" smtClean="0"/>
              <a:t>M</a:t>
            </a:r>
            <a:r>
              <a:rPr lang="en-US" sz="2100" baseline="-25000" dirty="0" err="1" smtClean="0"/>
              <a:t>r</a:t>
            </a:r>
            <a:r>
              <a:rPr lang="en-US" sz="2100" dirty="0" smtClean="0"/>
              <a:t> </a:t>
            </a:r>
            <a:r>
              <a:rPr lang="en-US" sz="2100" dirty="0"/>
              <a:t>of carbon dioxide </a:t>
            </a:r>
            <a:r>
              <a:rPr lang="en-US" sz="2100" dirty="0" smtClean="0"/>
              <a:t>= </a:t>
            </a:r>
            <a:r>
              <a:rPr lang="en-US" sz="2100" dirty="0"/>
              <a:t>44, </a:t>
            </a:r>
            <a:r>
              <a:rPr lang="en-US" sz="2100" dirty="0" smtClean="0"/>
              <a:t>so</a:t>
            </a:r>
            <a:br>
              <a:rPr lang="en-US" sz="2100" dirty="0" smtClean="0"/>
            </a:br>
            <a:r>
              <a:rPr lang="en-US" sz="2100" dirty="0" smtClean="0"/>
              <a:t>44 </a:t>
            </a:r>
            <a:r>
              <a:rPr lang="en-US" sz="2100" dirty="0"/>
              <a:t>g </a:t>
            </a:r>
            <a:r>
              <a:rPr lang="en-US" sz="2100" dirty="0" smtClean="0"/>
              <a:t>= </a:t>
            </a:r>
            <a:r>
              <a:rPr lang="en-US" sz="2100" dirty="0"/>
              <a:t>1 mole, </a:t>
            </a:r>
            <a:r>
              <a:rPr lang="en-US" sz="2100" dirty="0" smtClean="0"/>
              <a:t>so</a:t>
            </a:r>
            <a:br>
              <a:rPr lang="en-US" sz="2100" dirty="0" smtClean="0"/>
            </a:br>
            <a:r>
              <a:rPr lang="en-US" sz="2100" dirty="0" smtClean="0"/>
              <a:t>22 </a:t>
            </a:r>
            <a:r>
              <a:rPr lang="en-US" sz="2100" dirty="0"/>
              <a:t>g </a:t>
            </a:r>
            <a:r>
              <a:rPr lang="en-US" sz="2100" dirty="0" smtClean="0"/>
              <a:t>= </a:t>
            </a:r>
            <a:r>
              <a:rPr lang="en-US" sz="2100" dirty="0"/>
              <a:t>0.5 </a:t>
            </a:r>
            <a:r>
              <a:rPr lang="en-US" sz="2100" dirty="0" smtClean="0"/>
              <a:t>mole</a:t>
            </a:r>
            <a:br>
              <a:rPr lang="en-US" sz="2100" dirty="0" smtClean="0"/>
            </a:br>
            <a:r>
              <a:rPr lang="en-US" sz="2100" dirty="0" smtClean="0"/>
              <a:t>so </a:t>
            </a:r>
            <a:r>
              <a:rPr lang="en-US" sz="2100" dirty="0"/>
              <a:t>the volume occupied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= </a:t>
            </a:r>
            <a:r>
              <a:rPr lang="en-US" sz="2100" dirty="0"/>
              <a:t>0.5 </a:t>
            </a:r>
            <a:r>
              <a:rPr lang="en-US" sz="2100" dirty="0" smtClean="0"/>
              <a:t>X </a:t>
            </a:r>
            <a:r>
              <a:rPr lang="en-US" sz="2100" dirty="0"/>
              <a:t>24 dm</a:t>
            </a:r>
            <a:r>
              <a:rPr lang="en-US" sz="2100" baseline="30000" dirty="0"/>
              <a:t>3</a:t>
            </a:r>
            <a:r>
              <a:rPr lang="en-US" sz="2100" dirty="0"/>
              <a:t> </a:t>
            </a:r>
            <a:r>
              <a:rPr lang="en-US" sz="2100" dirty="0" smtClean="0"/>
              <a:t>= </a:t>
            </a:r>
            <a:r>
              <a:rPr lang="en-US" sz="2100" b="1" dirty="0"/>
              <a:t>12 dm</a:t>
            </a:r>
            <a:r>
              <a:rPr lang="en-US" sz="2100" b="1" baseline="30000" dirty="0"/>
              <a:t>3</a:t>
            </a:r>
            <a:r>
              <a:rPr lang="en-US" sz="2100" b="1" dirty="0"/>
              <a:t>.</a:t>
            </a:r>
            <a:endParaRPr lang="en-US" sz="2100" b="1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860032" y="6023029"/>
            <a:ext cx="41044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Cover the one you want to find </a:t>
            </a:r>
            <a:r>
              <a:rPr lang="en-US" dirty="0" smtClean="0"/>
              <a:t>– and </a:t>
            </a:r>
            <a:r>
              <a:rPr lang="en-US" dirty="0"/>
              <a:t>you will see how to calculate it.</a:t>
            </a:r>
            <a:endParaRPr lang="en-GB" dirty="0"/>
          </a:p>
        </p:txBody>
      </p:sp>
      <p:sp>
        <p:nvSpPr>
          <p:cNvPr id="6" name="Rectangle 5"/>
          <p:cNvSpPr/>
          <p:nvPr/>
        </p:nvSpPr>
        <p:spPr>
          <a:xfrm>
            <a:off x="5791313" y="2710661"/>
            <a:ext cx="25907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2000" b="1" dirty="0"/>
              <a:t>Use the calculation </a:t>
            </a:r>
            <a:r>
              <a:rPr lang="en-GB" sz="2000" b="1" dirty="0" smtClean="0"/>
              <a:t/>
            </a:r>
            <a:br>
              <a:rPr lang="en-GB" sz="2000" b="1" dirty="0" smtClean="0"/>
            </a:br>
            <a:r>
              <a:rPr lang="en-GB" sz="2000" b="1" dirty="0" smtClean="0"/>
              <a:t>triangle</a:t>
            </a:r>
            <a:endParaRPr lang="en-GB" sz="2000" b="1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11578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42440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26315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Calculating </a:t>
            </a:r>
            <a:r>
              <a:rPr lang="en-US" sz="2400" b="1" dirty="0">
                <a:solidFill>
                  <a:srgbClr val="C00000"/>
                </a:solidFill>
              </a:rPr>
              <a:t>gas volumes from equations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From the equation for a reaction, you can tell how many moles of a </a:t>
            </a:r>
            <a:r>
              <a:rPr lang="en-US" sz="2400" dirty="0" smtClean="0"/>
              <a:t>gas take </a:t>
            </a:r>
            <a:r>
              <a:rPr lang="en-US" sz="2400" dirty="0"/>
              <a:t>part. Then you can use Avogadro’s Law to work out its </a:t>
            </a:r>
            <a:r>
              <a:rPr lang="en-US" sz="2400" dirty="0" smtClean="0"/>
              <a:t>volume.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In these examples, all volumes are measured at </a:t>
            </a:r>
            <a:r>
              <a:rPr lang="en-US" sz="2400" dirty="0" err="1" smtClean="0"/>
              <a:t>rtp</a:t>
            </a:r>
            <a:r>
              <a:rPr lang="en-US" sz="240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2400" b="1" dirty="0" smtClean="0"/>
              <a:t>Example </a:t>
            </a:r>
            <a:r>
              <a:rPr lang="en-US" sz="2400" b="1" dirty="0"/>
              <a:t>1</a:t>
            </a:r>
            <a:r>
              <a:rPr lang="en-US" sz="2400" dirty="0"/>
              <a:t> </a:t>
            </a:r>
            <a:r>
              <a:rPr lang="en-US" sz="2400" dirty="0" smtClean="0"/>
              <a:t>   What </a:t>
            </a:r>
            <a:r>
              <a:rPr lang="en-US" sz="2400" dirty="0"/>
              <a:t>volume of hydrogen will react with 24 dm</a:t>
            </a:r>
            <a:r>
              <a:rPr lang="en-US" sz="2400" baseline="30000" dirty="0"/>
              <a:t>3</a:t>
            </a:r>
            <a:r>
              <a:rPr lang="en-US" sz="2400" dirty="0"/>
              <a:t> of </a:t>
            </a:r>
            <a:r>
              <a:rPr lang="en-US" sz="2400" dirty="0" smtClean="0"/>
              <a:t>oxygen to </a:t>
            </a:r>
            <a:r>
              <a:rPr lang="en-US" sz="2400" dirty="0"/>
              <a:t>form water?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The </a:t>
            </a:r>
            <a:r>
              <a:rPr lang="en-US" sz="2400" dirty="0"/>
              <a:t>equation for the reaction is: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2H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i="1" dirty="0">
                <a:solidFill>
                  <a:srgbClr val="FF0000"/>
                </a:solidFill>
              </a:rPr>
              <a:t>g</a:t>
            </a:r>
            <a:r>
              <a:rPr lang="en-US" sz="2400" dirty="0">
                <a:solidFill>
                  <a:srgbClr val="FF0000"/>
                </a:solidFill>
              </a:rPr>
              <a:t>) </a:t>
            </a:r>
            <a:r>
              <a:rPr lang="en-US" sz="2400" dirty="0" smtClean="0">
                <a:solidFill>
                  <a:srgbClr val="FF0000"/>
                </a:solidFill>
              </a:rPr>
              <a:t>+ </a:t>
            </a:r>
            <a:r>
              <a:rPr lang="en-US" sz="2400" dirty="0">
                <a:solidFill>
                  <a:srgbClr val="FF0000"/>
                </a:solidFill>
              </a:rPr>
              <a:t>O2 (</a:t>
            </a:r>
            <a:r>
              <a:rPr lang="en-US" sz="2400" i="1" dirty="0">
                <a:solidFill>
                  <a:srgbClr val="FF0000"/>
                </a:solidFill>
              </a:rPr>
              <a:t>g</a:t>
            </a:r>
            <a:r>
              <a:rPr lang="en-US" sz="2400" dirty="0">
                <a:solidFill>
                  <a:srgbClr val="FF0000"/>
                </a:solidFill>
              </a:rPr>
              <a:t>) </a:t>
            </a:r>
            <a:r>
              <a:rPr lang="en-US" sz="2400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400" dirty="0" smtClean="0">
                <a:solidFill>
                  <a:srgbClr val="FF0000"/>
                </a:solidFill>
              </a:rPr>
              <a:t>2H</a:t>
            </a:r>
            <a:r>
              <a:rPr lang="en-US" sz="2400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dirty="0" smtClean="0">
                <a:solidFill>
                  <a:srgbClr val="FF0000"/>
                </a:solidFill>
              </a:rPr>
              <a:t>O </a:t>
            </a:r>
            <a:r>
              <a:rPr lang="en-US" sz="2400" dirty="0">
                <a:solidFill>
                  <a:srgbClr val="FF0000"/>
                </a:solidFill>
              </a:rPr>
              <a:t>(</a:t>
            </a:r>
            <a:r>
              <a:rPr lang="en-US" sz="2400" i="1" dirty="0">
                <a:solidFill>
                  <a:srgbClr val="FF0000"/>
                </a:solidFill>
              </a:rPr>
              <a:t>l</a:t>
            </a:r>
            <a:r>
              <a:rPr lang="en-US" sz="2400" dirty="0">
                <a:solidFill>
                  <a:srgbClr val="FF0000"/>
                </a:solidFill>
              </a:rPr>
              <a:t>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2400" dirty="0" smtClean="0"/>
              <a:t>So </a:t>
            </a:r>
            <a:r>
              <a:rPr lang="en-US" sz="2400" dirty="0"/>
              <a:t>2 volumes of hydrogen react with 1 of oxygen, </a:t>
            </a:r>
            <a:r>
              <a:rPr lang="en-US" sz="2400" dirty="0" smtClean="0"/>
              <a:t>or</a:t>
            </a:r>
            <a:br>
              <a:rPr lang="en-US" sz="2400" dirty="0" smtClean="0"/>
            </a:br>
            <a:r>
              <a:rPr lang="en-US" sz="2400" dirty="0" smtClean="0"/>
              <a:t>2 X </a:t>
            </a:r>
            <a:r>
              <a:rPr lang="en-US" sz="2400" dirty="0"/>
              <a:t>24 dm</a:t>
            </a:r>
            <a:r>
              <a:rPr lang="en-US" sz="2400" baseline="30000" dirty="0"/>
              <a:t>3</a:t>
            </a:r>
            <a:r>
              <a:rPr lang="en-US" sz="2400" dirty="0"/>
              <a:t> </a:t>
            </a:r>
            <a:r>
              <a:rPr lang="en-US" sz="2400" dirty="0" smtClean="0"/>
              <a:t>	react </a:t>
            </a:r>
            <a:r>
              <a:rPr lang="en-US" sz="2400" dirty="0"/>
              <a:t>with 24 dm</a:t>
            </a:r>
            <a:r>
              <a:rPr lang="en-US" sz="2400" baseline="30000" dirty="0"/>
              <a:t>3</a:t>
            </a:r>
            <a:r>
              <a:rPr lang="en-US" sz="2400" dirty="0"/>
              <a:t>, </a:t>
            </a:r>
            <a:r>
              <a:rPr lang="en-US" sz="2400" dirty="0" smtClean="0"/>
              <a:t>so</a:t>
            </a:r>
            <a:br>
              <a:rPr lang="en-US" sz="2400" dirty="0" smtClean="0"/>
            </a:br>
            <a:r>
              <a:rPr lang="en-US" sz="2400" b="1" dirty="0" smtClean="0"/>
              <a:t>48 </a:t>
            </a:r>
            <a:r>
              <a:rPr lang="en-US" sz="2400" b="1" dirty="0"/>
              <a:t>dm</a:t>
            </a:r>
            <a:r>
              <a:rPr lang="en-US" sz="2400" b="1" baseline="30000" dirty="0"/>
              <a:t>3</a:t>
            </a:r>
            <a:r>
              <a:rPr lang="en-US" sz="2400" dirty="0"/>
              <a:t> of hydrogen will react</a:t>
            </a:r>
            <a:r>
              <a:rPr lang="en-US" sz="2400" dirty="0" smtClean="0"/>
              <a:t>.</a:t>
            </a:r>
            <a:endParaRPr lang="en-US" sz="2400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44208" y="4361036"/>
            <a:ext cx="2520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Sulfur dioxide is one of the </a:t>
            </a:r>
            <a:r>
              <a:rPr lang="en-US" dirty="0" smtClean="0"/>
              <a:t>gases given </a:t>
            </a:r>
            <a:r>
              <a:rPr lang="en-US" dirty="0"/>
              <a:t>out in volcanic eruptions. </a:t>
            </a:r>
            <a:r>
              <a:rPr lang="en-US" dirty="0" smtClean="0"/>
              <a:t>These scientists </a:t>
            </a:r>
            <a:r>
              <a:rPr lang="en-US" dirty="0"/>
              <a:t>are collecting gas samples </a:t>
            </a:r>
            <a:r>
              <a:rPr lang="en-US" dirty="0" smtClean="0"/>
              <a:t>on the </a:t>
            </a:r>
            <a:r>
              <a:rPr lang="en-US" dirty="0"/>
              <a:t>slopes of an active volcano.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5"/>
          <a:stretch/>
        </p:blipFill>
        <p:spPr>
          <a:xfrm>
            <a:off x="6444208" y="1124745"/>
            <a:ext cx="2518738" cy="3236292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494116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6935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6.3 – </a:t>
            </a:r>
            <a:r>
              <a:rPr lang="en-US" sz="4000" dirty="0" smtClean="0"/>
              <a:t>Reactions Using Gases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263155" cy="5416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Calculating </a:t>
            </a:r>
            <a:r>
              <a:rPr lang="en-US" sz="1900" b="1" dirty="0">
                <a:solidFill>
                  <a:srgbClr val="C00000"/>
                </a:solidFill>
              </a:rPr>
              <a:t>gas volumes from equations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b="1" dirty="0" smtClean="0"/>
              <a:t>Example </a:t>
            </a:r>
            <a:r>
              <a:rPr lang="en-US" sz="1900" b="1" dirty="0"/>
              <a:t>2</a:t>
            </a:r>
            <a:r>
              <a:rPr lang="en-US" sz="1900" dirty="0"/>
              <a:t> When sulfur burns in air it forms sulfur dioxide. </a:t>
            </a:r>
            <a:r>
              <a:rPr lang="en-US" sz="1900" dirty="0" smtClean="0"/>
              <a:t>What volume </a:t>
            </a:r>
            <a:r>
              <a:rPr lang="en-US" sz="1900" dirty="0"/>
              <a:t>of this gas is produced when </a:t>
            </a:r>
            <a:r>
              <a:rPr lang="en-US" sz="1900" dirty="0" smtClean="0"/>
              <a:t>1g </a:t>
            </a:r>
            <a:r>
              <a:rPr lang="en-US" sz="1900" dirty="0"/>
              <a:t>of sulfur burns? (</a:t>
            </a:r>
            <a:r>
              <a:rPr lang="en-US" sz="1900" dirty="0" err="1"/>
              <a:t>A</a:t>
            </a:r>
            <a:r>
              <a:rPr lang="en-US" sz="1900" baseline="-25000" dirty="0" err="1"/>
              <a:t>r</a:t>
            </a:r>
            <a:r>
              <a:rPr lang="en-US" sz="1900" dirty="0"/>
              <a:t> : S </a:t>
            </a:r>
            <a:r>
              <a:rPr lang="en-US" sz="1900" dirty="0" smtClean="0"/>
              <a:t>= 32).</a:t>
            </a:r>
            <a:endParaRPr lang="en-US" sz="190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The </a:t>
            </a:r>
            <a:r>
              <a:rPr lang="en-US" sz="1900" dirty="0"/>
              <a:t>equation for the reaction is: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>
                <a:solidFill>
                  <a:srgbClr val="FF0000"/>
                </a:solidFill>
              </a:rPr>
              <a:t>S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s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+ </a:t>
            </a:r>
            <a:r>
              <a:rPr lang="en-US" sz="1900" b="1" dirty="0">
                <a:solidFill>
                  <a:srgbClr val="FF0000"/>
                </a:solidFill>
              </a:rPr>
              <a:t>O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 (</a:t>
            </a:r>
            <a:r>
              <a:rPr lang="en-US" sz="1900" b="1" i="1" dirty="0">
                <a:solidFill>
                  <a:srgbClr val="FF0000"/>
                </a:solidFill>
              </a:rPr>
              <a:t>g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00" b="1" dirty="0" smtClean="0">
                <a:solidFill>
                  <a:srgbClr val="FF0000"/>
                </a:solidFill>
              </a:rPr>
              <a:t>SO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g</a:t>
            </a:r>
            <a:r>
              <a:rPr lang="en-US" sz="1900" b="1" dirty="0">
                <a:solidFill>
                  <a:srgbClr val="FF0000"/>
                </a:solidFill>
              </a:rPr>
              <a:t>)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32g </a:t>
            </a:r>
            <a:r>
              <a:rPr lang="en-US" sz="1900" dirty="0"/>
              <a:t>of sulfur atoms </a:t>
            </a:r>
            <a:r>
              <a:rPr lang="en-US" sz="1900" dirty="0" smtClean="0"/>
              <a:t>= </a:t>
            </a:r>
            <a:r>
              <a:rPr lang="en-US" sz="1900" dirty="0"/>
              <a:t>1 mole of sulfur atoms, </a:t>
            </a:r>
            <a:r>
              <a:rPr lang="en-US" sz="1900" dirty="0" smtClean="0"/>
              <a:t>so</a:t>
            </a:r>
            <a:br>
              <a:rPr lang="en-US" sz="19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900" dirty="0" smtClean="0"/>
              <a:t>1g = 	       mole </a:t>
            </a:r>
            <a:r>
              <a:rPr lang="en-US" sz="1900" dirty="0"/>
              <a:t>or 0.03125 moles of sulfur atoms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endParaRPr lang="en-US" sz="120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1 </a:t>
            </a:r>
            <a:r>
              <a:rPr lang="en-US" sz="1900" dirty="0"/>
              <a:t>mole of sulfur atoms gives 1 mole of sulfur dioxide molecules so</a:t>
            </a:r>
          </a:p>
          <a:p>
            <a:pPr>
              <a:buClr>
                <a:srgbClr val="0070C0"/>
              </a:buClr>
            </a:pPr>
            <a:r>
              <a:rPr lang="en-US" sz="1900" dirty="0" smtClean="0"/>
              <a:t>	0.03125 </a:t>
            </a:r>
            <a:r>
              <a:rPr lang="en-US" sz="1900" dirty="0"/>
              <a:t>moles </a:t>
            </a:r>
            <a:r>
              <a:rPr lang="en-US" sz="1900" dirty="0" smtClean="0"/>
              <a:t>	give </a:t>
            </a:r>
            <a:r>
              <a:rPr lang="en-US" sz="1900" dirty="0"/>
              <a:t>0.03125 moles.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r>
              <a:rPr lang="en-US" sz="1900" dirty="0" smtClean="0"/>
              <a:t>1 </a:t>
            </a:r>
            <a:r>
              <a:rPr lang="en-US" sz="1900" dirty="0"/>
              <a:t>mole of sulfur dioxide molecules has a volume of 24 dm</a:t>
            </a:r>
            <a:r>
              <a:rPr lang="en-US" sz="1900" baseline="30000" dirty="0"/>
              <a:t>3</a:t>
            </a:r>
            <a:r>
              <a:rPr lang="en-US" sz="1900" dirty="0"/>
              <a:t> at </a:t>
            </a:r>
            <a:r>
              <a:rPr lang="en-US" sz="1900" dirty="0" err="1"/>
              <a:t>rtp</a:t>
            </a:r>
            <a:r>
              <a:rPr lang="en-US" sz="1900" dirty="0"/>
              <a:t> </a:t>
            </a:r>
            <a:r>
              <a:rPr lang="en-US" sz="1900" dirty="0" smtClean="0"/>
              <a:t>so</a:t>
            </a:r>
            <a:br>
              <a:rPr lang="en-US" sz="1900" dirty="0" smtClean="0"/>
            </a:br>
            <a:r>
              <a:rPr lang="en-US" sz="1900" dirty="0" smtClean="0"/>
              <a:t>0.03125 </a:t>
            </a:r>
            <a:r>
              <a:rPr lang="en-US" sz="1900" dirty="0"/>
              <a:t>moles has a volume of 0.03125 </a:t>
            </a:r>
            <a:r>
              <a:rPr lang="en-US" sz="1900" dirty="0" smtClean="0"/>
              <a:t>X </a:t>
            </a:r>
            <a:r>
              <a:rPr lang="en-US" sz="1900" dirty="0"/>
              <a:t>24 dm</a:t>
            </a:r>
            <a:r>
              <a:rPr lang="en-US" sz="1900" baseline="30000" dirty="0"/>
              <a:t>3</a:t>
            </a:r>
            <a:r>
              <a:rPr lang="en-US" sz="1900" dirty="0"/>
              <a:t> at </a:t>
            </a:r>
            <a:r>
              <a:rPr lang="en-US" sz="1900" dirty="0" err="1"/>
              <a:t>rtp</a:t>
            </a:r>
            <a:r>
              <a:rPr lang="en-US" sz="1900" dirty="0"/>
              <a:t>, or 0.75 </a:t>
            </a:r>
            <a:r>
              <a:rPr lang="en-US" sz="1900" dirty="0" smtClean="0"/>
              <a:t>dm</a:t>
            </a:r>
            <a:r>
              <a:rPr lang="en-US" sz="1900" baseline="30000" dirty="0" smtClean="0"/>
              <a:t>3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So </a:t>
            </a:r>
            <a:r>
              <a:rPr lang="en-US" sz="1900" b="1" dirty="0"/>
              <a:t>0.75 dm</a:t>
            </a:r>
            <a:r>
              <a:rPr lang="en-US" sz="1900" b="1" baseline="30000" dirty="0"/>
              <a:t>3</a:t>
            </a:r>
            <a:r>
              <a:rPr lang="en-US" sz="1900" dirty="0"/>
              <a:t> (or </a:t>
            </a:r>
            <a:r>
              <a:rPr lang="en-US" sz="1900" b="1" dirty="0"/>
              <a:t>750 cm</a:t>
            </a:r>
            <a:r>
              <a:rPr lang="en-US" sz="1900" b="1" baseline="30000" dirty="0"/>
              <a:t>3</a:t>
            </a:r>
            <a:r>
              <a:rPr lang="en-US" sz="1900" dirty="0"/>
              <a:t>) of sulfur dioxide are produced.</a:t>
            </a:r>
            <a:endParaRPr lang="en-US" sz="1900" b="1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444208" y="4361036"/>
            <a:ext cx="252028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Sulfur dioxide is one of the </a:t>
            </a:r>
            <a:r>
              <a:rPr lang="en-US" dirty="0" smtClean="0"/>
              <a:t>gases given </a:t>
            </a:r>
            <a:r>
              <a:rPr lang="en-US" dirty="0"/>
              <a:t>out in volcanic eruptions. </a:t>
            </a:r>
            <a:r>
              <a:rPr lang="en-US" dirty="0" smtClean="0"/>
              <a:t>These scientists </a:t>
            </a:r>
            <a:r>
              <a:rPr lang="en-US" dirty="0"/>
              <a:t>are collecting gas samples </a:t>
            </a:r>
            <a:r>
              <a:rPr lang="en-US" dirty="0" smtClean="0"/>
              <a:t>on the </a:t>
            </a:r>
            <a:r>
              <a:rPr lang="en-US" dirty="0"/>
              <a:t>slopes of an active volcano.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95"/>
          <a:stretch/>
        </p:blipFill>
        <p:spPr>
          <a:xfrm>
            <a:off x="6444208" y="1124745"/>
            <a:ext cx="2518738" cy="323629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15616" y="3214717"/>
            <a:ext cx="441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 1 </a:t>
            </a:r>
          </a:p>
          <a:p>
            <a:pPr algn="ctr"/>
            <a:r>
              <a:rPr lang="en-GB" dirty="0" smtClean="0"/>
              <a:t>32</a:t>
            </a:r>
            <a:endParaRPr lang="en-GB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4974267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813436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53775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algn="ctr">
              <a:buClr>
                <a:srgbClr val="0070C0"/>
              </a:buClr>
              <a:tabLst>
                <a:tab pos="811213" algn="l"/>
                <a:tab pos="1346200" algn="l"/>
                <a:tab pos="4300538" algn="l"/>
              </a:tabLst>
            </a:pPr>
            <a:r>
              <a:rPr lang="en-US" sz="2200" b="1" dirty="0"/>
              <a:t>(</a:t>
            </a:r>
            <a:r>
              <a:rPr lang="en-US" sz="2200" b="1" dirty="0" err="1"/>
              <a:t>Ar</a:t>
            </a:r>
            <a:r>
              <a:rPr lang="en-US" sz="2200" b="1" dirty="0"/>
              <a:t> : O </a:t>
            </a:r>
            <a:r>
              <a:rPr lang="en-US" sz="2200" b="1" dirty="0" smtClean="0"/>
              <a:t>= </a:t>
            </a:r>
            <a:r>
              <a:rPr lang="en-US" sz="2200" b="1" dirty="0"/>
              <a:t>16, N </a:t>
            </a:r>
            <a:r>
              <a:rPr lang="en-US" sz="2200" b="1" dirty="0" smtClean="0"/>
              <a:t>= </a:t>
            </a:r>
            <a:r>
              <a:rPr lang="en-US" sz="2200" b="1" dirty="0"/>
              <a:t>14, H </a:t>
            </a:r>
            <a:r>
              <a:rPr lang="en-US" sz="2200" b="1" dirty="0" smtClean="0"/>
              <a:t>= </a:t>
            </a:r>
            <a:r>
              <a:rPr lang="en-US" sz="2200" b="1" dirty="0"/>
              <a:t>1, C </a:t>
            </a:r>
            <a:r>
              <a:rPr lang="en-US" sz="2200" b="1" dirty="0" smtClean="0"/>
              <a:t>= </a:t>
            </a:r>
            <a:r>
              <a:rPr lang="en-US" sz="2200" b="1" dirty="0"/>
              <a:t>12.)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does </a:t>
            </a:r>
            <a:r>
              <a:rPr lang="en-US" sz="2200" dirty="0" err="1"/>
              <a:t>rtp</a:t>
            </a:r>
            <a:r>
              <a:rPr lang="en-US" sz="2200" dirty="0"/>
              <a:t> mean? What values does it have?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does molar volume mean, for a gas?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is the molar volume of neon gas at </a:t>
            </a:r>
            <a:r>
              <a:rPr lang="en-US" sz="2200" dirty="0" err="1"/>
              <a:t>rtp</a:t>
            </a:r>
            <a:r>
              <a:rPr lang="en-US" sz="2200" dirty="0"/>
              <a:t>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2690813" algn="l"/>
              </a:tabLst>
            </a:pPr>
            <a:r>
              <a:rPr lang="en-US" sz="2200" dirty="0" smtClean="0"/>
              <a:t>For </a:t>
            </a:r>
            <a:r>
              <a:rPr lang="en-US" sz="2200" dirty="0"/>
              <a:t>any gas, calculate the volume at </a:t>
            </a:r>
            <a:r>
              <a:rPr lang="en-US" sz="2200" dirty="0" err="1"/>
              <a:t>rtp</a:t>
            </a:r>
            <a:r>
              <a:rPr lang="en-US" sz="2200" dirty="0"/>
              <a:t> </a:t>
            </a:r>
            <a:r>
              <a:rPr lang="en-US" sz="2200" dirty="0" smtClean="0"/>
              <a:t>of: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7 moles </a:t>
            </a:r>
            <a:r>
              <a:rPr lang="en-US" sz="2200" dirty="0" smtClean="0"/>
              <a:t>	</a:t>
            </a: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0.5 moles </a:t>
            </a:r>
            <a:r>
              <a:rPr lang="en-US" sz="2200" dirty="0" smtClean="0"/>
              <a:t>	</a:t>
            </a:r>
            <a:r>
              <a:rPr lang="en-US" sz="2200" b="1" dirty="0" smtClean="0"/>
              <a:t>c</a:t>
            </a:r>
            <a:r>
              <a:rPr lang="en-US" sz="2200" dirty="0" smtClean="0"/>
              <a:t> </a:t>
            </a:r>
            <a:r>
              <a:rPr lang="en-US" sz="2200" dirty="0"/>
              <a:t>0.001 moles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Calculate </a:t>
            </a:r>
            <a:r>
              <a:rPr lang="en-US" sz="2200" dirty="0"/>
              <a:t>the volume at </a:t>
            </a:r>
            <a:r>
              <a:rPr lang="en-US" sz="2200" dirty="0" err="1"/>
              <a:t>rtp</a:t>
            </a:r>
            <a:r>
              <a:rPr lang="en-US" sz="2200" dirty="0"/>
              <a:t> </a:t>
            </a:r>
            <a:r>
              <a:rPr lang="en-US" sz="2200" dirty="0" smtClean="0"/>
              <a:t>of: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16 g of oxygen (O</a:t>
            </a:r>
            <a:r>
              <a:rPr lang="en-US" sz="2200" baseline="-25000" dirty="0"/>
              <a:t>2</a:t>
            </a:r>
            <a:r>
              <a:rPr lang="en-US" sz="2200" dirty="0"/>
              <a:t>) </a:t>
            </a:r>
            <a:r>
              <a:rPr lang="en-US" sz="2200" dirty="0" smtClean="0"/>
              <a:t>	</a:t>
            </a: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1.7 g of ammonia (NH</a:t>
            </a:r>
            <a:r>
              <a:rPr lang="en-US" sz="2200" baseline="-25000" dirty="0"/>
              <a:t>3</a:t>
            </a:r>
            <a:r>
              <a:rPr lang="en-US" sz="2200" dirty="0"/>
              <a:t>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You </a:t>
            </a:r>
            <a:r>
              <a:rPr lang="en-US" sz="2200" dirty="0"/>
              <a:t>burn 6 grams of carbon in plenty of </a:t>
            </a:r>
            <a:r>
              <a:rPr lang="en-US" sz="2200" dirty="0" smtClean="0"/>
              <a:t>air:</a:t>
            </a:r>
            <a:br>
              <a:rPr lang="en-US" sz="2200" dirty="0" smtClean="0"/>
            </a:br>
            <a:r>
              <a:rPr lang="en-US" sz="2200" dirty="0" smtClean="0"/>
              <a:t>C (</a:t>
            </a:r>
            <a:r>
              <a:rPr lang="en-US" sz="2200" i="1" dirty="0" smtClean="0"/>
              <a:t>s</a:t>
            </a:r>
            <a:r>
              <a:rPr lang="en-US" sz="2200" dirty="0"/>
              <a:t>) </a:t>
            </a:r>
            <a:r>
              <a:rPr lang="en-US" sz="2200" dirty="0" smtClean="0"/>
              <a:t>+ </a:t>
            </a:r>
            <a:r>
              <a:rPr lang="en-US" sz="2200" dirty="0"/>
              <a:t>O</a:t>
            </a:r>
            <a:r>
              <a:rPr lang="en-US" sz="2200" baseline="-25000" dirty="0"/>
              <a:t>2</a:t>
            </a:r>
            <a:r>
              <a:rPr lang="en-US" sz="2200" dirty="0"/>
              <a:t> </a:t>
            </a:r>
            <a:r>
              <a:rPr lang="en-US" sz="2200" dirty="0" smtClean="0"/>
              <a:t>(</a:t>
            </a:r>
            <a:r>
              <a:rPr lang="en-US" sz="2200" i="1" dirty="0" smtClean="0"/>
              <a:t>g</a:t>
            </a:r>
            <a:r>
              <a:rPr lang="en-US" sz="2200" dirty="0"/>
              <a:t>) </a:t>
            </a:r>
            <a:r>
              <a:rPr lang="en-US" sz="2200" dirty="0" smtClean="0">
                <a:sym typeface="Wingdings 3" panose="05040102010807070707" pitchFamily="18" charset="2"/>
              </a:rPr>
              <a:t>  </a:t>
            </a:r>
            <a:r>
              <a:rPr lang="en-US" sz="2200" dirty="0" smtClean="0"/>
              <a:t>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(</a:t>
            </a:r>
            <a:r>
              <a:rPr lang="en-US" sz="2200" i="1" dirty="0" smtClean="0"/>
              <a:t>g</a:t>
            </a:r>
            <a:r>
              <a:rPr lang="en-US" sz="2200" dirty="0" smtClean="0"/>
              <a:t>)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What volume of gas will form (at </a:t>
            </a:r>
            <a:r>
              <a:rPr lang="en-US" sz="2200" dirty="0" err="1"/>
              <a:t>rtp</a:t>
            </a:r>
            <a:r>
              <a:rPr lang="en-US" sz="2200" dirty="0" smtClean="0"/>
              <a:t>)?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What volume of oxygen will be used up?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If </a:t>
            </a:r>
            <a:r>
              <a:rPr lang="en-US" sz="2200" dirty="0"/>
              <a:t>you burn the carbon in limited air, the reaction </a:t>
            </a:r>
            <a:r>
              <a:rPr lang="en-US" sz="2200" dirty="0" smtClean="0"/>
              <a:t>is different:</a:t>
            </a:r>
            <a:br>
              <a:rPr lang="en-US" sz="2200" dirty="0" smtClean="0"/>
            </a:br>
            <a:r>
              <a:rPr lang="en-US" sz="2200" dirty="0" smtClean="0"/>
              <a:t>2C </a:t>
            </a:r>
            <a:r>
              <a:rPr lang="en-US" sz="2200" dirty="0"/>
              <a:t>(</a:t>
            </a:r>
            <a:r>
              <a:rPr lang="en-US" sz="2200" i="1" dirty="0"/>
              <a:t>s</a:t>
            </a:r>
            <a:r>
              <a:rPr lang="en-US" sz="2200" dirty="0"/>
              <a:t>) </a:t>
            </a:r>
            <a:r>
              <a:rPr lang="en-US" sz="2200" dirty="0" smtClean="0"/>
              <a:t>+ </a:t>
            </a:r>
            <a:r>
              <a:rPr lang="en-US" sz="2200" dirty="0"/>
              <a:t>O</a:t>
            </a:r>
            <a:r>
              <a:rPr lang="en-US" sz="2200" baseline="-25000" dirty="0"/>
              <a:t>2</a:t>
            </a:r>
            <a:r>
              <a:rPr lang="en-US" sz="2200" dirty="0"/>
              <a:t> </a:t>
            </a:r>
            <a:r>
              <a:rPr lang="en-US" sz="2200" dirty="0" smtClean="0"/>
              <a:t>(</a:t>
            </a:r>
            <a:r>
              <a:rPr lang="en-US" sz="2200" i="1" dirty="0" smtClean="0"/>
              <a:t>g</a:t>
            </a:r>
            <a:r>
              <a:rPr lang="en-US" sz="2200" dirty="0" smtClean="0"/>
              <a:t>)</a:t>
            </a:r>
            <a:r>
              <a:rPr lang="en-US" sz="2200" dirty="0"/>
              <a:t> </a:t>
            </a:r>
            <a:r>
              <a:rPr lang="en-US" sz="2200" dirty="0">
                <a:sym typeface="Wingdings 3" panose="05040102010807070707" pitchFamily="18" charset="2"/>
              </a:rPr>
              <a:t> </a:t>
            </a:r>
            <a:r>
              <a:rPr lang="en-US" sz="2200" dirty="0" smtClean="0"/>
              <a:t>2CO (g)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What volume of gas will form this </a:t>
            </a:r>
            <a:r>
              <a:rPr lang="en-US" sz="2200" dirty="0" smtClean="0"/>
              <a:t>time? 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What volume of oxygen will be used up?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80425" y="5831978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6.3 – </a:t>
            </a:r>
            <a:r>
              <a:rPr lang="en-US" sz="4000" dirty="0"/>
              <a:t>Reactions Using Gases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155679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36734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6.4 – </a:t>
            </a:r>
            <a:r>
              <a:rPr lang="en-US" sz="3700" dirty="0" smtClean="0"/>
              <a:t>The Concentration of a Solution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600" b="1" dirty="0">
                <a:solidFill>
                  <a:srgbClr val="C00000"/>
                </a:solidFill>
              </a:rPr>
              <a:t>What </a:t>
            </a:r>
            <a:r>
              <a:rPr lang="en-US" sz="2600" b="1" dirty="0" smtClean="0">
                <a:solidFill>
                  <a:srgbClr val="C00000"/>
                </a:solidFill>
              </a:rPr>
              <a:t>does ‘concentration’ mean?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 smtClean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600" dirty="0"/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600" dirty="0" smtClean="0"/>
              <a:t>The </a:t>
            </a:r>
            <a:r>
              <a:rPr lang="en-US" sz="2600" dirty="0"/>
              <a:t>concentration of a solution is the amount of solute, in grams </a:t>
            </a:r>
            <a:r>
              <a:rPr lang="en-US" sz="2600" dirty="0" smtClean="0"/>
              <a:t>or moles</a:t>
            </a:r>
            <a:r>
              <a:rPr lang="en-US" sz="2600" dirty="0"/>
              <a:t>, that is dissolved in 1 dm</a:t>
            </a:r>
            <a:r>
              <a:rPr lang="en-US" sz="2600" baseline="30000" dirty="0"/>
              <a:t>3</a:t>
            </a:r>
            <a:r>
              <a:rPr lang="en-US" sz="2600" dirty="0"/>
              <a:t> of solution.</a:t>
            </a:r>
            <a:endParaRPr lang="en-US" sz="2600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7584" y="1556792"/>
            <a:ext cx="1368152" cy="2232248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95936" y="1556792"/>
            <a:ext cx="1368152" cy="223224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164288" y="1556792"/>
            <a:ext cx="1338318" cy="2232248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79511" y="3876057"/>
            <a:ext cx="288753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Solution A contains 2.5 </a:t>
            </a:r>
            <a:r>
              <a:rPr lang="en-US" sz="2000" dirty="0" smtClean="0"/>
              <a:t>grams of </a:t>
            </a:r>
            <a:r>
              <a:rPr lang="en-US" sz="2000" dirty="0"/>
              <a:t>copper(II) sulfate in 1 </a:t>
            </a:r>
            <a:r>
              <a:rPr lang="en-US" sz="2000" dirty="0" smtClean="0"/>
              <a:t>dm</a:t>
            </a:r>
            <a:r>
              <a:rPr lang="en-US" sz="2000" baseline="30000" dirty="0" smtClean="0"/>
              <a:t>3</a:t>
            </a:r>
            <a:r>
              <a:rPr lang="en-US" sz="2000" dirty="0" smtClean="0"/>
              <a:t> of </a:t>
            </a:r>
            <a:r>
              <a:rPr lang="en-US" sz="2000" dirty="0"/>
              <a:t>water. So its </a:t>
            </a:r>
            <a:r>
              <a:rPr lang="en-US" sz="2000" dirty="0" smtClean="0"/>
              <a:t>concentration is </a:t>
            </a:r>
            <a:r>
              <a:rPr lang="en-US" sz="2000" b="1" dirty="0"/>
              <a:t>2.5 g / </a:t>
            </a:r>
            <a:r>
              <a:rPr lang="en-US" sz="2000" b="1" dirty="0" smtClean="0"/>
              <a:t>dm.</a:t>
            </a:r>
            <a:r>
              <a:rPr lang="en-US" sz="2000" b="1" baseline="30000" dirty="0" smtClean="0"/>
              <a:t> </a:t>
            </a:r>
            <a:r>
              <a:rPr lang="en-US" sz="2000" b="1" baseline="30000" dirty="0"/>
              <a:t>3</a:t>
            </a:r>
            <a:endParaRPr lang="en-GB" sz="2000" b="1" dirty="0"/>
          </a:p>
        </p:txBody>
      </p:sp>
      <p:sp>
        <p:nvSpPr>
          <p:cNvPr id="7" name="Rectangle 6"/>
          <p:cNvSpPr/>
          <p:nvPr/>
        </p:nvSpPr>
        <p:spPr>
          <a:xfrm>
            <a:off x="3347864" y="3876057"/>
            <a:ext cx="26642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latin typeface="NewAsterLTStd"/>
              </a:rPr>
              <a:t>Solution B contains 25 </a:t>
            </a:r>
            <a:r>
              <a:rPr lang="en-GB" sz="2000" dirty="0" smtClean="0">
                <a:latin typeface="NewAsterLTStd"/>
              </a:rPr>
              <a:t>grams </a:t>
            </a:r>
            <a:r>
              <a:rPr lang="en-US" sz="2000" dirty="0" smtClean="0">
                <a:latin typeface="NewAsterLTStd"/>
              </a:rPr>
              <a:t>of </a:t>
            </a:r>
            <a:r>
              <a:rPr lang="en-US" sz="2000" dirty="0">
                <a:latin typeface="NewAsterLTStd"/>
              </a:rPr>
              <a:t>copper(II) sulfate in 1 </a:t>
            </a:r>
            <a:r>
              <a:rPr lang="en-US" sz="2000" dirty="0" smtClean="0">
                <a:latin typeface="NewAsterLTStd"/>
              </a:rPr>
              <a:t>dm</a:t>
            </a:r>
            <a:r>
              <a:rPr lang="en-US" sz="2000" baseline="30000" dirty="0" smtClean="0">
                <a:latin typeface="NewAsterLTStd"/>
              </a:rPr>
              <a:t>3</a:t>
            </a:r>
            <a:r>
              <a:rPr lang="en-US" sz="2000" dirty="0" smtClean="0">
                <a:latin typeface="NewAsterLTStd"/>
              </a:rPr>
              <a:t> of </a:t>
            </a:r>
            <a:r>
              <a:rPr lang="en-US" sz="2000" dirty="0">
                <a:latin typeface="NewAsterLTStd"/>
              </a:rPr>
              <a:t>water. So its </a:t>
            </a:r>
            <a:r>
              <a:rPr lang="en-US" sz="2000" dirty="0" smtClean="0">
                <a:latin typeface="NewAsterLTStd"/>
              </a:rPr>
              <a:t>concentration </a:t>
            </a:r>
            <a:r>
              <a:rPr lang="en-GB" sz="2000" dirty="0" smtClean="0">
                <a:latin typeface="NewAsterLTStd"/>
              </a:rPr>
              <a:t>is </a:t>
            </a:r>
            <a:r>
              <a:rPr lang="en-GB" sz="2000" b="1" dirty="0">
                <a:latin typeface="NewAsterLTStd-Bold"/>
              </a:rPr>
              <a:t>25 g / dm</a:t>
            </a:r>
            <a:r>
              <a:rPr lang="en-GB" sz="2000" baseline="30000" dirty="0">
                <a:latin typeface="NewAsterLTStd"/>
              </a:rPr>
              <a:t>3</a:t>
            </a:r>
            <a:r>
              <a:rPr lang="en-GB" sz="2000" dirty="0">
                <a:latin typeface="NewAsterLTStd"/>
              </a:rPr>
              <a:t>.</a:t>
            </a:r>
            <a:endParaRPr lang="en-GB" sz="2000" dirty="0"/>
          </a:p>
        </p:txBody>
      </p:sp>
      <p:sp>
        <p:nvSpPr>
          <p:cNvPr id="8" name="Rectangle 7"/>
          <p:cNvSpPr/>
          <p:nvPr/>
        </p:nvSpPr>
        <p:spPr>
          <a:xfrm>
            <a:off x="6292982" y="3827661"/>
            <a:ext cx="26715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2000" dirty="0">
                <a:latin typeface="NewAsterLTStd"/>
              </a:rPr>
              <a:t>Solution C </a:t>
            </a:r>
            <a:r>
              <a:rPr lang="fr-FR" sz="2000" dirty="0" smtClean="0">
                <a:latin typeface="NewAsterLTStd"/>
              </a:rPr>
              <a:t>contains125 grams </a:t>
            </a:r>
            <a:r>
              <a:rPr lang="en-US" sz="2000" dirty="0" smtClean="0">
                <a:latin typeface="NewAsterLTStd"/>
              </a:rPr>
              <a:t>of </a:t>
            </a:r>
            <a:r>
              <a:rPr lang="en-US" sz="2000" dirty="0">
                <a:latin typeface="NewAsterLTStd"/>
              </a:rPr>
              <a:t>copper(II) sulfate in 0.5 </a:t>
            </a:r>
            <a:r>
              <a:rPr lang="en-US" sz="2000" dirty="0" smtClean="0">
                <a:latin typeface="NewAsterLTStd"/>
              </a:rPr>
              <a:t>dm</a:t>
            </a:r>
            <a:r>
              <a:rPr lang="en-US" sz="2000" baseline="30000" dirty="0" smtClean="0">
                <a:latin typeface="NewAsterLTStd"/>
              </a:rPr>
              <a:t>3</a:t>
            </a:r>
            <a:r>
              <a:rPr lang="en-US" sz="2000" dirty="0" smtClean="0">
                <a:latin typeface="NewAsterLTStd"/>
              </a:rPr>
              <a:t> of </a:t>
            </a:r>
            <a:r>
              <a:rPr lang="en-US" sz="2000" dirty="0">
                <a:latin typeface="NewAsterLTStd"/>
              </a:rPr>
              <a:t>water. So its concentration </a:t>
            </a:r>
            <a:r>
              <a:rPr lang="en-US" sz="2000" dirty="0" smtClean="0">
                <a:latin typeface="NewAsterLTStd"/>
              </a:rPr>
              <a:t>is </a:t>
            </a:r>
            <a:r>
              <a:rPr lang="en-GB" sz="2000" b="1" dirty="0" smtClean="0">
                <a:latin typeface="NewAsterLTStd-Bold"/>
              </a:rPr>
              <a:t>250 </a:t>
            </a:r>
            <a:r>
              <a:rPr lang="en-GB" sz="2000" b="1" dirty="0">
                <a:latin typeface="NewAsterLTStd-Bold"/>
              </a:rPr>
              <a:t>g / dm</a:t>
            </a:r>
            <a:r>
              <a:rPr lang="en-GB" sz="2000" baseline="30000" dirty="0">
                <a:latin typeface="NewAsterLTStd"/>
              </a:rPr>
              <a:t>3</a:t>
            </a:r>
            <a:r>
              <a:rPr lang="en-GB" sz="2000" dirty="0">
                <a:latin typeface="NewAsterLTStd"/>
              </a:rPr>
              <a:t>.</a:t>
            </a:r>
            <a:endParaRPr lang="en-GB" sz="2000" dirty="0"/>
          </a:p>
        </p:txBody>
      </p:sp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316416" y="115784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59635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6.4 – </a:t>
            </a:r>
            <a:r>
              <a:rPr lang="en-US" sz="3700" dirty="0" smtClean="0"/>
              <a:t>The Concentration of a Solution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84977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Finding </a:t>
            </a:r>
            <a:r>
              <a:rPr lang="en-US" sz="2000" b="1" dirty="0">
                <a:solidFill>
                  <a:srgbClr val="C00000"/>
                </a:solidFill>
              </a:rPr>
              <a:t>the concentration in moles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Example </a:t>
            </a:r>
            <a:r>
              <a:rPr lang="en-US" sz="2000" b="1" dirty="0" smtClean="0"/>
              <a:t>    </a:t>
            </a:r>
            <a:r>
              <a:rPr lang="en-US" sz="2000" dirty="0" smtClean="0"/>
              <a:t>Find </a:t>
            </a:r>
            <a:r>
              <a:rPr lang="en-US" sz="2000" dirty="0"/>
              <a:t>the concentrations of A and C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above</a:t>
            </a:r>
            <a:r>
              <a:rPr lang="en-US" sz="2000" dirty="0"/>
              <a:t>, </a:t>
            </a:r>
            <a:r>
              <a:rPr lang="en-US" sz="2000" dirty="0" smtClean="0"/>
              <a:t>in </a:t>
            </a:r>
            <a:r>
              <a:rPr lang="en-US" sz="2000" dirty="0"/>
              <a:t>moles per dm</a:t>
            </a:r>
            <a:r>
              <a:rPr lang="en-US" sz="2000" baseline="30000" dirty="0"/>
              <a:t>3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First, change the mass of the solute to </a:t>
            </a:r>
            <a:r>
              <a:rPr lang="en-US" sz="2000" dirty="0" smtClean="0"/>
              <a:t>moles.</a:t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dirty="0"/>
              <a:t>formula mass of copper(II) sulfate is 250,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as </a:t>
            </a:r>
            <a:r>
              <a:rPr lang="en-US" sz="2000" dirty="0"/>
              <a:t>shown on the </a:t>
            </a:r>
            <a:r>
              <a:rPr lang="en-US" sz="2000" dirty="0" smtClean="0"/>
              <a:t>right.</a:t>
            </a:r>
            <a:br>
              <a:rPr lang="en-US" sz="2000" dirty="0" smtClean="0"/>
            </a:br>
            <a:r>
              <a:rPr lang="en-US" sz="2000" dirty="0" smtClean="0"/>
              <a:t>So </a:t>
            </a:r>
            <a:r>
              <a:rPr lang="en-US" sz="2000" dirty="0"/>
              <a:t>1 mole of the compound has a mass of 250 g.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Solution A </a:t>
            </a:r>
            <a:r>
              <a:rPr lang="en-US" sz="2000" dirty="0"/>
              <a:t>has 2.5 g of the compound in 1 dm</a:t>
            </a:r>
            <a:r>
              <a:rPr lang="en-US" sz="2000" baseline="30000" dirty="0"/>
              <a:t>3</a:t>
            </a:r>
            <a:r>
              <a:rPr lang="en-US" sz="2000" dirty="0"/>
              <a:t>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of solution.</a:t>
            </a:r>
            <a:br>
              <a:rPr lang="en-US" sz="2000" dirty="0" smtClean="0"/>
            </a:br>
            <a:r>
              <a:rPr lang="en-US" sz="2000" dirty="0" smtClean="0"/>
              <a:t>2.5 </a:t>
            </a:r>
            <a:r>
              <a:rPr lang="en-US" sz="2000" dirty="0"/>
              <a:t>g moles 0.01 </a:t>
            </a:r>
            <a:r>
              <a:rPr lang="en-US" sz="2000" dirty="0" smtClean="0"/>
              <a:t>moles</a:t>
            </a:r>
            <a:br>
              <a:rPr lang="en-US" sz="2000" dirty="0" smtClean="0"/>
            </a:br>
            <a:r>
              <a:rPr lang="en-US" sz="2000" dirty="0" smtClean="0"/>
              <a:t>so </a:t>
            </a:r>
            <a:r>
              <a:rPr lang="en-US" sz="2000" dirty="0"/>
              <a:t>its concentration is 0.01 </a:t>
            </a:r>
            <a:r>
              <a:rPr lang="en-US" sz="2000" dirty="0" err="1"/>
              <a:t>mol</a:t>
            </a:r>
            <a:r>
              <a:rPr lang="en-US" sz="2000" dirty="0"/>
              <a:t> / dm</a:t>
            </a:r>
            <a:r>
              <a:rPr lang="en-US" sz="2000" baseline="30000" dirty="0"/>
              <a:t>3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Note the unit of concentration: </a:t>
            </a:r>
            <a:r>
              <a:rPr lang="en-US" sz="2000" dirty="0" err="1"/>
              <a:t>mol</a:t>
            </a:r>
            <a:r>
              <a:rPr lang="en-US" sz="2000" dirty="0"/>
              <a:t> / dm</a:t>
            </a:r>
            <a:r>
              <a:rPr lang="en-US" sz="2000" baseline="30000" dirty="0"/>
              <a:t>3</a:t>
            </a:r>
            <a:r>
              <a:rPr lang="en-US" sz="2000" dirty="0"/>
              <a:t>. This is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often </a:t>
            </a:r>
            <a:r>
              <a:rPr lang="en-US" sz="2000" dirty="0"/>
              <a:t>shortened to </a:t>
            </a:r>
            <a:r>
              <a:rPr lang="en-US" sz="2000" dirty="0" smtClean="0"/>
              <a:t>M, so </a:t>
            </a:r>
            <a:r>
              <a:rPr lang="en-US" sz="2000" dirty="0"/>
              <a:t>the concentration of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solution </a:t>
            </a:r>
            <a:r>
              <a:rPr lang="en-US" sz="2000" dirty="0"/>
              <a:t>A can be written as 0.01 M.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Solution C </a:t>
            </a:r>
            <a:r>
              <a:rPr lang="en-US" sz="2000" dirty="0"/>
              <a:t>has 250 g of the compound in 1 dm</a:t>
            </a:r>
            <a:r>
              <a:rPr lang="en-US" sz="2000" baseline="30000" dirty="0"/>
              <a:t>3</a:t>
            </a:r>
            <a:r>
              <a:rPr lang="en-US" sz="2000" dirty="0"/>
              <a:t> of </a:t>
            </a:r>
            <a:r>
              <a:rPr lang="en-US" sz="2000" dirty="0" smtClean="0"/>
              <a:t>solution.</a:t>
            </a:r>
            <a:br>
              <a:rPr lang="en-US" sz="2000" dirty="0" smtClean="0"/>
            </a:br>
            <a:r>
              <a:rPr lang="en-US" sz="2000" dirty="0" smtClean="0"/>
              <a:t>250 </a:t>
            </a:r>
            <a:r>
              <a:rPr lang="en-US" sz="2000" dirty="0"/>
              <a:t>g 1 </a:t>
            </a:r>
            <a:r>
              <a:rPr lang="en-US" sz="2000" dirty="0" smtClean="0"/>
              <a:t>mole so </a:t>
            </a:r>
            <a:r>
              <a:rPr lang="en-US" sz="2000" dirty="0"/>
              <a:t>its concentration is 1 </a:t>
            </a:r>
            <a:r>
              <a:rPr lang="en-US" sz="2000" dirty="0" err="1"/>
              <a:t>mol</a:t>
            </a:r>
            <a:r>
              <a:rPr lang="en-US" sz="2000" dirty="0"/>
              <a:t> / dm</a:t>
            </a:r>
            <a:r>
              <a:rPr lang="en-US" sz="2000" baseline="30000" dirty="0"/>
              <a:t>3</a:t>
            </a:r>
            <a:r>
              <a:rPr lang="en-US" sz="2000" dirty="0"/>
              <a:t>, or 1 M for short.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 solution that contains 1 mole of solute per dm</a:t>
            </a:r>
            <a:r>
              <a:rPr lang="en-US" sz="2000" baseline="30000" dirty="0"/>
              <a:t>3</a:t>
            </a:r>
            <a:r>
              <a:rPr lang="en-US" sz="2000" dirty="0"/>
              <a:t> of solution is </a:t>
            </a:r>
            <a:r>
              <a:rPr lang="en-US" sz="2000" dirty="0" smtClean="0"/>
              <a:t>often called </a:t>
            </a:r>
            <a:r>
              <a:rPr lang="en-US" sz="2000" dirty="0"/>
              <a:t>a </a:t>
            </a:r>
            <a:r>
              <a:rPr lang="en-US" sz="2000" b="1" dirty="0">
                <a:solidFill>
                  <a:srgbClr val="C00000"/>
                </a:solidFill>
              </a:rPr>
              <a:t>molar solution</a:t>
            </a:r>
            <a:r>
              <a:rPr lang="en-US" sz="2000" dirty="0"/>
              <a:t>. So C is a molar solution.</a:t>
            </a:r>
            <a:endParaRPr lang="en-US" sz="2000" dirty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300192" y="1124744"/>
            <a:ext cx="2613846" cy="3693319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defTabSz="506413">
              <a:buClr>
                <a:srgbClr val="C00000"/>
              </a:buClr>
              <a:buSzPct val="113000"/>
            </a:pPr>
            <a:r>
              <a:rPr lang="en-US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en-US" b="1" baseline="-25000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for copper(II) sulfate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Its formula is CuSO</a:t>
            </a:r>
            <a:r>
              <a:rPr lang="en-US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.5H</a:t>
            </a:r>
            <a:r>
              <a:rPr lang="en-US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O.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has 1 Cu, 1 S, 9 O, and 10 H.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 the formula mass is: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Cu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64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	64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S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32 =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	32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O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16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	144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H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	 </a:t>
            </a:r>
            <a:r>
              <a:rPr lang="en-US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endParaRPr lang="en-US" u="sng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= 		</a:t>
            </a:r>
            <a:r>
              <a:rPr lang="en-US" u="sng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250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47482" y="987244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16416" y="48691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58191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6.4 – </a:t>
            </a:r>
            <a:r>
              <a:rPr lang="en-US" sz="3700" dirty="0" smtClean="0"/>
              <a:t>The Concentration of a Solution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873452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Finding </a:t>
            </a:r>
            <a:r>
              <a:rPr lang="en-US" sz="2400" b="1" dirty="0">
                <a:solidFill>
                  <a:srgbClr val="C00000"/>
                </a:solidFill>
              </a:rPr>
              <a:t>the concentration in moles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0" lvl="7">
              <a:buClr>
                <a:srgbClr val="0070C0"/>
              </a:buClr>
            </a:pPr>
            <a:endParaRPr lang="en-US" sz="24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Use the equation above to check that the last column in this table is correct:</a:t>
            </a:r>
            <a:endParaRPr lang="en-US" sz="2400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588224" y="3776008"/>
            <a:ext cx="2325814" cy="2862322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r>
              <a:rPr lang="en-US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endParaRPr lang="en-US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lang="en-US" baseline="30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litre</a:t>
            </a:r>
            <a:endParaRPr lang="en-US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96938"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cm3</a:t>
            </a:r>
          </a:p>
          <a:p>
            <a:pPr marL="896938"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 5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1000 ml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  <a:tabLst>
                <a:tab pos="896938" algn="l"/>
              </a:tabLst>
            </a:pP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same </a:t>
            </a:r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thing: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these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 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dm</a:t>
            </a:r>
            <a: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</a:t>
            </a: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dm</a:t>
            </a:r>
            <a: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br>
              <a:rPr lang="en-US" baseline="300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moles </a:t>
            </a:r>
            <a:r>
              <a:rPr lang="en-US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 </a:t>
            </a:r>
            <a:r>
              <a:rPr lang="en-US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litre</a:t>
            </a: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547482" y="3638508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1505833"/>
            <a:ext cx="8734526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In general, to find the concentration of a solution in moles per dm</a:t>
            </a:r>
            <a:r>
              <a:rPr lang="en-US" sz="2400" baseline="30000" dirty="0"/>
              <a:t>3</a:t>
            </a:r>
            <a:r>
              <a:rPr lang="en-US" sz="2400" dirty="0" smtClean="0"/>
              <a:t>:</a:t>
            </a:r>
            <a:br>
              <a:rPr lang="en-US" sz="2400" dirty="0" smtClean="0"/>
            </a:br>
            <a:endParaRPr lang="en-US" sz="500" b="1" dirty="0"/>
          </a:p>
          <a:p>
            <a:pPr>
              <a:lnSpc>
                <a:spcPts val="1400"/>
              </a:lnSpc>
              <a:buClr>
                <a:srgbClr val="0070C0"/>
              </a:buClr>
              <a:tabLst>
                <a:tab pos="4657725" algn="l"/>
              </a:tabLst>
            </a:pPr>
            <a:r>
              <a:rPr lang="en-US" sz="2400" b="1" dirty="0">
                <a:solidFill>
                  <a:srgbClr val="FF0000"/>
                </a:solidFill>
              </a:rPr>
              <a:t>	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u="sng" dirty="0" smtClean="0">
                <a:solidFill>
                  <a:srgbClr val="FF0000"/>
                </a:solidFill>
              </a:rPr>
              <a:t>amount </a:t>
            </a:r>
            <a:r>
              <a:rPr lang="en-US" sz="2400" b="1" u="sng" dirty="0">
                <a:solidFill>
                  <a:srgbClr val="FF0000"/>
                </a:solidFill>
              </a:rPr>
              <a:t>of solute (</a:t>
            </a:r>
            <a:r>
              <a:rPr lang="en-US" sz="2400" b="1" u="sng" dirty="0" err="1">
                <a:solidFill>
                  <a:srgbClr val="FF0000"/>
                </a:solidFill>
              </a:rPr>
              <a:t>mol</a:t>
            </a:r>
            <a:r>
              <a:rPr lang="en-US" sz="2400" b="1" u="sng" dirty="0">
                <a:solidFill>
                  <a:srgbClr val="FF0000"/>
                </a:solidFill>
              </a:rPr>
              <a:t>)</a:t>
            </a:r>
          </a:p>
          <a:p>
            <a:pPr>
              <a:lnSpc>
                <a:spcPts val="1400"/>
              </a:lnSpc>
              <a:buClr>
                <a:srgbClr val="0070C0"/>
              </a:buClr>
              <a:tabLst>
                <a:tab pos="534988" algn="l"/>
              </a:tabLst>
            </a:pPr>
            <a:r>
              <a:rPr lang="en-US" sz="2400" b="1" dirty="0" smtClean="0">
                <a:solidFill>
                  <a:srgbClr val="FF0000"/>
                </a:solidFill>
              </a:rPr>
              <a:t>	concentration 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dirty="0" err="1">
                <a:solidFill>
                  <a:srgbClr val="FF0000"/>
                </a:solidFill>
              </a:rPr>
              <a:t>mol</a:t>
            </a:r>
            <a:r>
              <a:rPr lang="en-US" sz="2400" b="1" dirty="0">
                <a:solidFill>
                  <a:srgbClr val="FF0000"/>
                </a:solidFill>
              </a:rPr>
              <a:t> / dm</a:t>
            </a:r>
            <a:r>
              <a:rPr lang="en-US" sz="2400" b="1" baseline="30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) =	</a:t>
            </a:r>
          </a:p>
          <a:p>
            <a:pPr lvl="7">
              <a:lnSpc>
                <a:spcPts val="1400"/>
              </a:lnSpc>
              <a:buClr>
                <a:srgbClr val="0070C0"/>
              </a:buClr>
              <a:tabLst>
                <a:tab pos="4657725" algn="l"/>
              </a:tabLst>
            </a:pPr>
            <a:r>
              <a:rPr lang="en-US" sz="2400" b="1" dirty="0">
                <a:solidFill>
                  <a:srgbClr val="FF0000"/>
                </a:solidFill>
              </a:rPr>
              <a:t>	volume of solution (dm</a:t>
            </a:r>
            <a:r>
              <a:rPr lang="en-US" sz="2400" b="1" baseline="30000" dirty="0">
                <a:solidFill>
                  <a:srgbClr val="FF0000"/>
                </a:solidFill>
              </a:rPr>
              <a:t>3</a:t>
            </a:r>
            <a:r>
              <a:rPr lang="en-US" sz="2400" b="1" dirty="0">
                <a:solidFill>
                  <a:srgbClr val="FF0000"/>
                </a:solidFill>
              </a:rPr>
              <a:t>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0393443"/>
              </p:ext>
            </p:extLst>
          </p:nvPr>
        </p:nvGraphicFramePr>
        <p:xfrm>
          <a:off x="179512" y="3845729"/>
          <a:ext cx="6264696" cy="25355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/>
                <a:gridCol w="1872208"/>
                <a:gridCol w="2592288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Amount of solute (</a:t>
                      </a:r>
                      <a:r>
                        <a:rPr kumimoji="0" lang="en-GB" sz="1900" b="1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</a:t>
                      </a:r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Volume of solution (dm</a:t>
                      </a:r>
                      <a:r>
                        <a:rPr kumimoji="0" lang="en-GB" sz="1900" b="1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Concentration of</a:t>
                      </a:r>
                    </a:p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solution (</a:t>
                      </a:r>
                      <a:r>
                        <a:rPr kumimoji="0" lang="en-GB" sz="1900" b="1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</a:t>
                      </a:r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dm</a:t>
                      </a:r>
                      <a:r>
                        <a:rPr kumimoji="0" lang="en-GB" sz="1900" b="1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22039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2.5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1.5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</a:t>
                      </a:r>
                      <a:endParaRPr lang="en-GB" sz="19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TextBox 8">
            <a:hlinkClick r:id="rId3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085440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6.4 – </a:t>
            </a:r>
            <a:r>
              <a:rPr lang="en-US" sz="3700" dirty="0" smtClean="0"/>
              <a:t>The Concentration of a Solution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9968"/>
            <a:ext cx="8784975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Finding </a:t>
            </a:r>
            <a:r>
              <a:rPr lang="en-US" sz="2000" b="1" dirty="0">
                <a:solidFill>
                  <a:srgbClr val="C00000"/>
                </a:solidFill>
              </a:rPr>
              <a:t>the amount of solute in a solution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If you know the concentration of a solution, and its volume:</a:t>
            </a:r>
          </a:p>
          <a:p>
            <a:pPr marL="7239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you </a:t>
            </a:r>
            <a:r>
              <a:rPr lang="en-US" sz="2000" dirty="0"/>
              <a:t>can work out how much solute it contains, in </a:t>
            </a:r>
            <a:r>
              <a:rPr lang="en-US" sz="2000" dirty="0" smtClean="0"/>
              <a:t>moles.</a:t>
            </a:r>
            <a:br>
              <a:rPr lang="en-US" sz="2000" dirty="0" smtClean="0"/>
            </a:br>
            <a:r>
              <a:rPr lang="en-US" sz="2000" dirty="0" smtClean="0"/>
              <a:t>Just </a:t>
            </a:r>
            <a:r>
              <a:rPr lang="en-US" sz="2000" dirty="0"/>
              <a:t>rearrange the equation from the last </a:t>
            </a:r>
            <a:r>
              <a:rPr lang="en-US" sz="2000" dirty="0" smtClean="0"/>
              <a:t>page:</a:t>
            </a:r>
            <a:br>
              <a:rPr lang="en-US" sz="2000" dirty="0" smtClean="0"/>
            </a:br>
            <a:r>
              <a:rPr lang="en-US" sz="2000" b="1" dirty="0" smtClean="0"/>
              <a:t>amount </a:t>
            </a:r>
            <a:r>
              <a:rPr lang="en-US" sz="2000" b="1" dirty="0"/>
              <a:t>of solute (</a:t>
            </a:r>
            <a:r>
              <a:rPr lang="en-US" sz="2000" b="1" dirty="0" err="1"/>
              <a:t>mol</a:t>
            </a:r>
            <a:r>
              <a:rPr lang="en-US" sz="2000" b="1" dirty="0"/>
              <a:t>) </a:t>
            </a:r>
            <a:r>
              <a:rPr lang="en-US" sz="2000" b="1" dirty="0" smtClean="0"/>
              <a:t>= </a:t>
            </a:r>
            <a:r>
              <a:rPr lang="en-US" sz="2000" b="1" dirty="0"/>
              <a:t>concentration (</a:t>
            </a:r>
            <a:r>
              <a:rPr lang="en-US" sz="2000" b="1" dirty="0" err="1" smtClean="0"/>
              <a:t>mol</a:t>
            </a:r>
            <a:r>
              <a:rPr lang="en-US" sz="2000" b="1" dirty="0" smtClean="0"/>
              <a:t>/dm</a:t>
            </a:r>
            <a:r>
              <a:rPr lang="en-US" sz="2000" b="1" baseline="30000" dirty="0" smtClean="0"/>
              <a:t>3</a:t>
            </a:r>
            <a:r>
              <a:rPr lang="en-US" sz="2000" b="1" dirty="0"/>
              <a:t>) </a:t>
            </a:r>
            <a:r>
              <a:rPr lang="en-US" sz="2000" b="1" dirty="0" smtClean="0"/>
              <a:t>X </a:t>
            </a:r>
            <a:r>
              <a:rPr lang="en-US" sz="2000" b="1" dirty="0"/>
              <a:t>volume (dm</a:t>
            </a:r>
            <a:r>
              <a:rPr lang="en-US" sz="2000" b="1" baseline="30000" dirty="0"/>
              <a:t>3</a:t>
            </a:r>
            <a:r>
              <a:rPr lang="en-US" sz="2000" b="1" dirty="0"/>
              <a:t>)</a:t>
            </a:r>
          </a:p>
          <a:p>
            <a:pPr marL="7239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you </a:t>
            </a:r>
            <a:r>
              <a:rPr lang="en-US" sz="2000" dirty="0"/>
              <a:t>can then convert moles to grams, by multiplying the number </a:t>
            </a:r>
            <a:r>
              <a:rPr lang="en-US" sz="2000" dirty="0" smtClean="0"/>
              <a:t>of moles </a:t>
            </a:r>
            <a:r>
              <a:rPr lang="en-US" sz="2000" dirty="0"/>
              <a:t>by M</a:t>
            </a:r>
            <a:r>
              <a:rPr lang="en-US" sz="2000" baseline="-25000" dirty="0"/>
              <a:t>r</a:t>
            </a:r>
            <a:r>
              <a:rPr lang="en-US" sz="2000" dirty="0"/>
              <a:t>.</a:t>
            </a:r>
          </a:p>
          <a:p>
            <a:pPr marL="0" lvl="7"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Sample calculations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table </a:t>
            </a:r>
            <a:r>
              <a:rPr lang="en-US" sz="2000" dirty="0" smtClean="0"/>
              <a:t>on the next slide shows </a:t>
            </a:r>
            <a:r>
              <a:rPr lang="en-US" sz="2000" dirty="0"/>
              <a:t>four solutions, with different volumes </a:t>
            </a:r>
            <a:r>
              <a:rPr lang="en-US" sz="2000" dirty="0" smtClean="0"/>
              <a:t>and concentrations</a:t>
            </a:r>
            <a:r>
              <a:rPr lang="en-US" sz="2000" dirty="0"/>
              <a:t>. Check that you understand the calculations that give </a:t>
            </a:r>
            <a:r>
              <a:rPr lang="en-US" sz="2000" dirty="0" smtClean="0"/>
              <a:t>the masses </a:t>
            </a:r>
            <a:r>
              <a:rPr lang="en-US" sz="2000" dirty="0"/>
              <a:t>of solute in the bottom row.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7544" y="4754470"/>
            <a:ext cx="35157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000" b="1" dirty="0">
                <a:latin typeface="Arial" panose="020B0604020202020204" pitchFamily="34" charset="0"/>
                <a:cs typeface="Arial" panose="020B0604020202020204" pitchFamily="34" charset="0"/>
              </a:rPr>
              <a:t>Use the calculation triangle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95064" y="4265801"/>
            <a:ext cx="3958803" cy="240355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9512" y="5301208"/>
            <a:ext cx="52565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Cover the one you want to find </a:t>
            </a:r>
            <a:r>
              <a:rPr lang="en-US" sz="2000" dirty="0" smtClean="0"/>
              <a:t>– and </a:t>
            </a:r>
            <a:r>
              <a:rPr lang="en-US" sz="2000" dirty="0"/>
              <a:t>you will see how to calculate </a:t>
            </a:r>
            <a:r>
              <a:rPr lang="en-US" sz="2000" dirty="0" smtClean="0"/>
              <a:t>it. To </a:t>
            </a:r>
            <a:r>
              <a:rPr lang="en-US" sz="2000" dirty="0"/>
              <a:t>draw this triangle, remember </a:t>
            </a:r>
            <a:r>
              <a:rPr lang="en-US" sz="2000" dirty="0" smtClean="0"/>
              <a:t>that </a:t>
            </a:r>
            <a:r>
              <a:rPr lang="en-US" sz="2000" dirty="0" smtClean="0">
                <a:solidFill>
                  <a:srgbClr val="FF0000"/>
                </a:solidFill>
              </a:rPr>
              <a:t>a</a:t>
            </a:r>
            <a:r>
              <a:rPr lang="en-US" sz="2000" dirty="0" smtClean="0"/>
              <a:t>lligators </a:t>
            </a:r>
            <a:r>
              <a:rPr lang="en-US" sz="2000" dirty="0">
                <a:solidFill>
                  <a:srgbClr val="FF0000"/>
                </a:solidFill>
              </a:rPr>
              <a:t>c</a:t>
            </a:r>
            <a:r>
              <a:rPr lang="en-US" sz="2000" dirty="0"/>
              <a:t>hew </a:t>
            </a:r>
            <a:r>
              <a:rPr lang="en-US" sz="2000" dirty="0">
                <a:solidFill>
                  <a:srgbClr val="FF0000"/>
                </a:solidFill>
              </a:rPr>
              <a:t>v</a:t>
            </a:r>
            <a:r>
              <a:rPr lang="en-US" sz="2000" dirty="0"/>
              <a:t>isitors!</a:t>
            </a:r>
            <a:endParaRPr lang="en-GB" sz="20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3703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6.4 – </a:t>
            </a:r>
            <a:r>
              <a:rPr lang="en-US" sz="3700" dirty="0" smtClean="0"/>
              <a:t>The Concentration of a Solution</a:t>
            </a:r>
            <a:endParaRPr lang="en-GB" sz="3700" b="1" dirty="0" smtClean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3702809"/>
              </p:ext>
            </p:extLst>
          </p:nvPr>
        </p:nvGraphicFramePr>
        <p:xfrm>
          <a:off x="179512" y="1124744"/>
          <a:ext cx="8784975" cy="545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84176"/>
                <a:gridCol w="1224136"/>
                <a:gridCol w="1800200"/>
                <a:gridCol w="1800200"/>
                <a:gridCol w="237626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Solution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hydroxide</a:t>
                      </a:r>
                    </a:p>
                    <a:p>
                      <a:pPr algn="ctr"/>
                      <a:r>
                        <a:rPr kumimoji="0" lang="en-GB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NaOH</a:t>
                      </a:r>
                      <a:endParaRPr lang="en-GB" b="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sodium thiosulfate</a:t>
                      </a:r>
                    </a:p>
                    <a:p>
                      <a:pPr algn="ctr"/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endParaRPr lang="en-GB" b="0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lead nitrate</a:t>
                      </a:r>
                    </a:p>
                    <a:p>
                      <a:pPr algn="ctr"/>
                      <a:r>
                        <a:rPr lang="en-GB" b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Pb</a:t>
                      </a:r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(NO</a:t>
                      </a:r>
                      <a:r>
                        <a:rPr lang="en-GB" b="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b="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b="0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 nitrate</a:t>
                      </a:r>
                    </a:p>
                    <a:p>
                      <a:pPr algn="ctr"/>
                      <a:r>
                        <a:rPr lang="en-GB" b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AgNO</a:t>
                      </a:r>
                      <a:r>
                        <a:rPr lang="en-GB" b="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b="0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421248"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  <a:p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concentration</a:t>
                      </a: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0" lang="en-GB" sz="1800" b="0" i="0" u="none" strike="noStrike" kern="1200" baseline="0" dirty="0" err="1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mol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/ dm</a:t>
                      </a:r>
                      <a:r>
                        <a:rPr kumimoji="0" lang="en-GB" sz="1800" b="0" i="0" u="none" strike="noStrike" kern="12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amount of solute</a:t>
                      </a: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 (moles)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X =2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u="sng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X            0.01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u="sng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X            0.05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en-GB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u="sng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0.05</a:t>
                      </a: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X            0.00125</a:t>
                      </a:r>
                    </a:p>
                    <a:p>
                      <a:pPr algn="ctr">
                        <a:lnSpc>
                          <a:spcPts val="1200"/>
                        </a:lnSpc>
                      </a:pPr>
                      <a:r>
                        <a:rPr lang="en-GB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</a:t>
                      </a:r>
                      <a:r>
                        <a:rPr kumimoji="0" lang="en-GB" sz="1800" b="0" i="0" u="none" strike="noStrike" kern="1200" baseline="-25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</a:t>
                      </a:r>
                      <a:endParaRPr lang="en-GB" baseline="-25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158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331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mass of solute</a:t>
                      </a:r>
                    </a:p>
                    <a:p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present (</a:t>
                      </a:r>
                      <a:r>
                        <a:rPr kumimoji="0" lang="en-GB" sz="1800" b="0" i="1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GB" sz="1800" b="0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79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3.31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0.2125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 anchor="ctr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75" t="30390" r="63687" b="50000"/>
          <a:stretch/>
        </p:blipFill>
        <p:spPr>
          <a:xfrm>
            <a:off x="209818" y="2060848"/>
            <a:ext cx="1463622" cy="162364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7" t="36377" r="49076" b="50000"/>
          <a:stretch/>
        </p:blipFill>
        <p:spPr>
          <a:xfrm>
            <a:off x="3329623" y="2861320"/>
            <a:ext cx="864096" cy="1127974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114" t="38015" r="32507" b="50000"/>
          <a:stretch/>
        </p:blipFill>
        <p:spPr>
          <a:xfrm>
            <a:off x="5354967" y="2996952"/>
            <a:ext cx="792088" cy="99234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04" t="30390" r="15350" b="50000"/>
          <a:stretch/>
        </p:blipFill>
        <p:spPr>
          <a:xfrm>
            <a:off x="7262175" y="2060848"/>
            <a:ext cx="1022969" cy="162364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7668344" y="2699628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25cm</a:t>
            </a:r>
            <a:r>
              <a:rPr lang="en-GB" baseline="30000" dirty="0" smtClean="0"/>
              <a:t>3</a:t>
            </a:r>
            <a:endParaRPr lang="en-GB" baseline="30000" dirty="0"/>
          </a:p>
        </p:txBody>
      </p:sp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316416" y="191683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9107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48000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1980" dirty="0" smtClean="0"/>
              <a:t>How </a:t>
            </a:r>
            <a:r>
              <a:rPr lang="en-US" sz="1980" dirty="0"/>
              <a:t>many moles of solute are </a:t>
            </a:r>
            <a:r>
              <a:rPr lang="en-US" sz="1980" dirty="0" smtClean="0"/>
              <a:t>in:</a:t>
            </a:r>
            <a:br>
              <a:rPr lang="en-US" sz="1980" dirty="0" smtClean="0"/>
            </a:br>
            <a:r>
              <a:rPr lang="en-US" sz="1980" b="1" dirty="0" smtClean="0"/>
              <a:t>a</a:t>
            </a:r>
            <a:r>
              <a:rPr lang="en-US" sz="1980" dirty="0" smtClean="0"/>
              <a:t> </a:t>
            </a:r>
            <a:r>
              <a:rPr lang="en-US" sz="1980" dirty="0"/>
              <a:t>500 cm</a:t>
            </a:r>
            <a:r>
              <a:rPr lang="en-US" sz="1980" baseline="30000" dirty="0"/>
              <a:t>3</a:t>
            </a:r>
            <a:r>
              <a:rPr lang="en-US" sz="1980" dirty="0"/>
              <a:t> of solution, of concentration 2 </a:t>
            </a:r>
            <a:r>
              <a:rPr lang="en-US" sz="1980" dirty="0" err="1"/>
              <a:t>mol</a:t>
            </a:r>
            <a:r>
              <a:rPr lang="en-US" sz="1980" dirty="0"/>
              <a:t> / </a:t>
            </a:r>
            <a:r>
              <a:rPr lang="en-US" sz="1980" dirty="0" smtClean="0"/>
              <a:t>dm</a:t>
            </a:r>
            <a:r>
              <a:rPr lang="en-US" sz="1980" baseline="30000" dirty="0" smtClean="0"/>
              <a:t>3</a:t>
            </a:r>
            <a:r>
              <a:rPr lang="en-US" sz="1980" dirty="0" smtClean="0"/>
              <a:t>?</a:t>
            </a:r>
            <a:br>
              <a:rPr lang="en-US" sz="1980" dirty="0" smtClean="0"/>
            </a:br>
            <a:r>
              <a:rPr lang="en-US" sz="1980" b="1" dirty="0" smtClean="0"/>
              <a:t>b</a:t>
            </a:r>
            <a:r>
              <a:rPr lang="en-US" sz="1980" dirty="0" smtClean="0"/>
              <a:t> </a:t>
            </a:r>
            <a:r>
              <a:rPr lang="en-US" sz="1980" dirty="0"/>
              <a:t>2 </a:t>
            </a:r>
            <a:r>
              <a:rPr lang="en-US" sz="1980" dirty="0" err="1"/>
              <a:t>litres</a:t>
            </a:r>
            <a:r>
              <a:rPr lang="en-US" sz="1980" dirty="0"/>
              <a:t> of solution, of concentration 0.5 </a:t>
            </a:r>
            <a:r>
              <a:rPr lang="en-US" sz="1980" dirty="0" err="1"/>
              <a:t>mol</a:t>
            </a:r>
            <a:r>
              <a:rPr lang="en-US" sz="1980" dirty="0"/>
              <a:t> / dm</a:t>
            </a:r>
            <a:r>
              <a:rPr lang="en-US" sz="1980" baseline="30000" dirty="0"/>
              <a:t>3</a:t>
            </a:r>
            <a:r>
              <a:rPr lang="en-US" sz="1980" dirty="0"/>
              <a:t>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1980" dirty="0" smtClean="0"/>
              <a:t>What </a:t>
            </a:r>
            <a:r>
              <a:rPr lang="en-US" sz="1980" dirty="0"/>
              <a:t>is the concentration of a solution </a:t>
            </a:r>
            <a:r>
              <a:rPr lang="en-US" sz="1980" dirty="0" smtClean="0"/>
              <a:t>containing:</a:t>
            </a:r>
            <a:br>
              <a:rPr lang="en-US" sz="1980" dirty="0" smtClean="0"/>
            </a:br>
            <a:r>
              <a:rPr lang="en-US" sz="1980" b="1" dirty="0" smtClean="0"/>
              <a:t>a</a:t>
            </a:r>
            <a:r>
              <a:rPr lang="en-US" sz="1980" dirty="0" smtClean="0"/>
              <a:t> </a:t>
            </a:r>
            <a:r>
              <a:rPr lang="en-US" sz="1980" dirty="0"/>
              <a:t>4 moles in 2 dm</a:t>
            </a:r>
            <a:r>
              <a:rPr lang="en-US" sz="1980" baseline="30000" dirty="0"/>
              <a:t>3</a:t>
            </a:r>
            <a:r>
              <a:rPr lang="en-US" sz="1980" dirty="0"/>
              <a:t> of </a:t>
            </a:r>
            <a:r>
              <a:rPr lang="en-US" sz="1980" dirty="0" smtClean="0"/>
              <a:t>solution?</a:t>
            </a:r>
            <a:br>
              <a:rPr lang="en-US" sz="1980" dirty="0" smtClean="0"/>
            </a:br>
            <a:r>
              <a:rPr lang="en-US" sz="1980" b="1" dirty="0" smtClean="0"/>
              <a:t>b</a:t>
            </a:r>
            <a:r>
              <a:rPr lang="en-US" sz="1980" dirty="0" smtClean="0"/>
              <a:t> </a:t>
            </a:r>
            <a:r>
              <a:rPr lang="en-US" sz="1980" dirty="0"/>
              <a:t>0.3 moles in 200 cm</a:t>
            </a:r>
            <a:r>
              <a:rPr lang="en-US" sz="1980" baseline="30000" dirty="0"/>
              <a:t>3</a:t>
            </a:r>
            <a:r>
              <a:rPr lang="en-US" sz="1980" dirty="0"/>
              <a:t> of solution?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1980" dirty="0" smtClean="0"/>
              <a:t>Different </a:t>
            </a:r>
            <a:r>
              <a:rPr lang="en-US" sz="1980" dirty="0"/>
              <a:t>solutions of salt  are made up. What volume </a:t>
            </a:r>
            <a:r>
              <a:rPr lang="en-US" sz="1980" dirty="0" smtClean="0"/>
              <a:t>of:</a:t>
            </a:r>
            <a:br>
              <a:rPr lang="en-US" sz="1980" dirty="0" smtClean="0"/>
            </a:br>
            <a:r>
              <a:rPr lang="en-US" sz="1980" b="1" dirty="0" smtClean="0"/>
              <a:t>a </a:t>
            </a:r>
            <a:r>
              <a:rPr lang="en-US" sz="1980" dirty="0"/>
              <a:t>a 4 </a:t>
            </a:r>
            <a:r>
              <a:rPr lang="en-US" sz="1980" dirty="0" err="1"/>
              <a:t>mol</a:t>
            </a:r>
            <a:r>
              <a:rPr lang="en-US" sz="1980" dirty="0"/>
              <a:t> / dm</a:t>
            </a:r>
            <a:r>
              <a:rPr lang="en-US" sz="1980" baseline="30000" dirty="0"/>
              <a:t>3</a:t>
            </a:r>
            <a:r>
              <a:rPr lang="en-US" sz="1980" dirty="0"/>
              <a:t> solution contains 2 moles of </a:t>
            </a:r>
            <a:r>
              <a:rPr lang="en-US" sz="1980" dirty="0" smtClean="0"/>
              <a:t>X?</a:t>
            </a:r>
            <a:br>
              <a:rPr lang="en-US" sz="1980" dirty="0" smtClean="0"/>
            </a:br>
            <a:r>
              <a:rPr lang="en-US" sz="1980" b="1" dirty="0" smtClean="0"/>
              <a:t>b </a:t>
            </a:r>
            <a:r>
              <a:rPr lang="en-US" sz="1980" dirty="0"/>
              <a:t>a 6 </a:t>
            </a:r>
            <a:r>
              <a:rPr lang="en-US" sz="1980" dirty="0" err="1"/>
              <a:t>mol</a:t>
            </a:r>
            <a:r>
              <a:rPr lang="en-US" sz="1980" dirty="0"/>
              <a:t> / dm</a:t>
            </a:r>
            <a:r>
              <a:rPr lang="en-US" sz="1980" baseline="30000" dirty="0"/>
              <a:t>3</a:t>
            </a:r>
            <a:r>
              <a:rPr lang="en-US" sz="1980" dirty="0"/>
              <a:t> solution contains 0.03 moles of </a:t>
            </a:r>
            <a:r>
              <a:rPr lang="en-US" sz="1980" dirty="0" smtClean="0"/>
              <a:t>X?</a:t>
            </a:r>
            <a:endParaRPr lang="en-US" sz="1980" dirty="0"/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1980" dirty="0" smtClean="0"/>
              <a:t>The </a:t>
            </a:r>
            <a:r>
              <a:rPr lang="en-US" sz="1980" dirty="0" err="1"/>
              <a:t>Mr</a:t>
            </a:r>
            <a:r>
              <a:rPr lang="en-US" sz="1980" dirty="0"/>
              <a:t> of sodium hydroxide is 40. How many </a:t>
            </a:r>
            <a:r>
              <a:rPr lang="en-US" sz="1980" dirty="0" smtClean="0"/>
              <a:t>grams of </a:t>
            </a:r>
            <a:r>
              <a:rPr lang="en-US" sz="1980" dirty="0"/>
              <a:t>sodium hydroxide are there </a:t>
            </a:r>
            <a:r>
              <a:rPr lang="en-US" sz="1980" dirty="0" smtClean="0"/>
              <a:t>in:</a:t>
            </a:r>
            <a:br>
              <a:rPr lang="en-US" sz="1980" dirty="0" smtClean="0"/>
            </a:br>
            <a:r>
              <a:rPr lang="en-US" sz="1980" b="1" dirty="0" smtClean="0"/>
              <a:t>a </a:t>
            </a:r>
            <a:r>
              <a:rPr lang="en-US" sz="1980" dirty="0"/>
              <a:t>500 cm</a:t>
            </a:r>
            <a:r>
              <a:rPr lang="en-US" sz="1980" baseline="30000" dirty="0"/>
              <a:t>3</a:t>
            </a:r>
            <a:r>
              <a:rPr lang="en-US" sz="1980" dirty="0"/>
              <a:t> of a molar </a:t>
            </a:r>
            <a:r>
              <a:rPr lang="en-US" sz="1980" dirty="0" smtClean="0"/>
              <a:t>solution?</a:t>
            </a:r>
            <a:br>
              <a:rPr lang="en-US" sz="1980" dirty="0" smtClean="0"/>
            </a:br>
            <a:r>
              <a:rPr lang="en-US" sz="1980" b="1" dirty="0" smtClean="0"/>
              <a:t>b </a:t>
            </a:r>
            <a:r>
              <a:rPr lang="en-US" sz="1980" dirty="0"/>
              <a:t>25 cm</a:t>
            </a:r>
            <a:r>
              <a:rPr lang="en-US" sz="1980" baseline="30000" dirty="0"/>
              <a:t>3</a:t>
            </a:r>
            <a:r>
              <a:rPr lang="en-US" sz="1980" dirty="0"/>
              <a:t> of a 0.5 M solution?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1980" dirty="0" smtClean="0"/>
              <a:t>What </a:t>
            </a:r>
            <a:r>
              <a:rPr lang="en-US" sz="1980" dirty="0"/>
              <a:t>is the concentration in moles per </a:t>
            </a:r>
            <a:r>
              <a:rPr lang="en-US" sz="1980" dirty="0" err="1"/>
              <a:t>litre</a:t>
            </a:r>
            <a:r>
              <a:rPr lang="en-US" sz="1980" dirty="0"/>
              <a:t> </a:t>
            </a:r>
            <a:r>
              <a:rPr lang="en-US" sz="1980" dirty="0" smtClean="0"/>
              <a:t>of:</a:t>
            </a:r>
            <a:br>
              <a:rPr lang="en-US" sz="1980" dirty="0" smtClean="0"/>
            </a:br>
            <a:r>
              <a:rPr lang="en-US" sz="1980" b="1" dirty="0" smtClean="0"/>
              <a:t>a </a:t>
            </a:r>
            <a:r>
              <a:rPr lang="en-US" sz="1980" dirty="0"/>
              <a:t>a sodium carbonate solution containing 53 g of </a:t>
            </a:r>
            <a:r>
              <a:rPr lang="en-US" sz="1980" dirty="0" smtClean="0"/>
              <a:t>the salt </a:t>
            </a:r>
            <a:r>
              <a:rPr lang="en-US" sz="1980" dirty="0"/>
              <a:t>(Na</a:t>
            </a:r>
            <a:r>
              <a:rPr lang="en-US" sz="1980" baseline="-25000" dirty="0"/>
              <a:t>2</a:t>
            </a:r>
            <a:r>
              <a:rPr lang="en-US" sz="1980" dirty="0"/>
              <a:t>CO</a:t>
            </a:r>
            <a:r>
              <a:rPr lang="en-US" sz="1980" baseline="-25000" dirty="0"/>
              <a:t>3</a:t>
            </a:r>
            <a:r>
              <a:rPr lang="en-US" sz="1980" dirty="0"/>
              <a:t>) in 1 </a:t>
            </a:r>
            <a:r>
              <a:rPr lang="en-US" sz="1980" dirty="0" err="1" smtClean="0"/>
              <a:t>litre</a:t>
            </a:r>
            <a:r>
              <a:rPr lang="en-US" sz="1980" dirty="0" smtClean="0"/>
              <a:t>?</a:t>
            </a:r>
            <a:br>
              <a:rPr lang="en-US" sz="1980" dirty="0" smtClean="0"/>
            </a:br>
            <a:r>
              <a:rPr lang="en-US" sz="1980" b="1" dirty="0" smtClean="0"/>
              <a:t>b </a:t>
            </a:r>
            <a:r>
              <a:rPr lang="en-US" sz="1980" dirty="0"/>
              <a:t>a copper(II) sulfate solution containing 62.5 g </a:t>
            </a:r>
            <a:r>
              <a:rPr lang="en-US" sz="1980" dirty="0" smtClean="0"/>
              <a:t>of the </a:t>
            </a:r>
            <a:r>
              <a:rPr lang="en-US" sz="1980" dirty="0"/>
              <a:t>salt (CuSO</a:t>
            </a:r>
            <a:r>
              <a:rPr lang="en-US" sz="1980" baseline="-25000" dirty="0"/>
              <a:t>4</a:t>
            </a:r>
            <a:r>
              <a:rPr lang="en-US" sz="1980" dirty="0"/>
              <a:t>.5H</a:t>
            </a:r>
            <a:r>
              <a:rPr lang="en-US" sz="1980" baseline="-25000" dirty="0"/>
              <a:t>2</a:t>
            </a:r>
            <a:r>
              <a:rPr lang="en-US" sz="1980" dirty="0"/>
              <a:t>O) in 1 </a:t>
            </a:r>
            <a:r>
              <a:rPr lang="en-US" sz="1980" dirty="0" err="1"/>
              <a:t>litre</a:t>
            </a:r>
            <a:r>
              <a:rPr lang="en-US" sz="1980" dirty="0"/>
              <a:t>?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6416" y="439820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6.4 – </a:t>
            </a:r>
            <a:r>
              <a:rPr lang="en-US" sz="3600" dirty="0"/>
              <a:t>The Concentration of a Solution</a:t>
            </a:r>
            <a:endParaRPr lang="en-GB" sz="36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151788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3008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6336703" cy="39241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What </a:t>
            </a:r>
            <a:r>
              <a:rPr lang="en-US" sz="2000" b="1" dirty="0">
                <a:solidFill>
                  <a:srgbClr val="C00000"/>
                </a:solidFill>
              </a:rPr>
              <a:t>a formula tells you about moles and masses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formula of carbon dioxide is CO</a:t>
            </a:r>
            <a:r>
              <a:rPr lang="en-US" sz="2000" baseline="-25000" dirty="0"/>
              <a:t>2</a:t>
            </a:r>
            <a:r>
              <a:rPr lang="en-US" sz="2000" dirty="0"/>
              <a:t>. Some molecules of it are shown </a:t>
            </a:r>
            <a:r>
              <a:rPr lang="en-US" sz="2000" dirty="0" smtClean="0"/>
              <a:t>on the </a:t>
            </a:r>
            <a:r>
              <a:rPr lang="en-US" sz="2000" dirty="0"/>
              <a:t>right. You can see that</a:t>
            </a:r>
            <a:r>
              <a:rPr lang="en-US" sz="2000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900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303584" y="3068960"/>
            <a:ext cx="7383152" cy="369332"/>
            <a:chOff x="179513" y="3517558"/>
            <a:chExt cx="7383152" cy="369332"/>
          </a:xfrm>
        </p:grpSpPr>
        <p:sp>
          <p:nvSpPr>
            <p:cNvPr id="15" name="TextBox 14"/>
            <p:cNvSpPr txBox="1"/>
            <p:nvPr/>
          </p:nvSpPr>
          <p:spPr>
            <a:xfrm>
              <a:off x="179513" y="3517558"/>
              <a:ext cx="2736303" cy="369332"/>
            </a:xfrm>
            <a:prstGeom prst="rect">
              <a:avLst/>
            </a:prstGeom>
            <a:solidFill>
              <a:srgbClr val="F9C7E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 </a:t>
              </a:r>
              <a:r>
                <a:rPr lang="en-GB" dirty="0" smtClean="0"/>
                <a:t>mole of carbon atoms</a:t>
              </a:r>
              <a:endParaRPr lang="en-GB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732685" y="3517558"/>
              <a:ext cx="2829980" cy="369332"/>
            </a:xfrm>
            <a:prstGeom prst="rect">
              <a:avLst/>
            </a:prstGeom>
            <a:solidFill>
              <a:srgbClr val="A7C4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2 moles of oxygen atoms</a:t>
              </a:r>
              <a:endParaRPr lang="en-GB" dirty="0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2915816" y="3517558"/>
              <a:ext cx="1697901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Combines with</a:t>
              </a:r>
              <a:endParaRPr lang="en-GB" dirty="0"/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303584" y="4077072"/>
            <a:ext cx="7383152" cy="369332"/>
            <a:chOff x="179513" y="4439542"/>
            <a:chExt cx="7383152" cy="369332"/>
          </a:xfrm>
        </p:grpSpPr>
        <p:sp>
          <p:nvSpPr>
            <p:cNvPr id="20" name="TextBox 19"/>
            <p:cNvSpPr txBox="1"/>
            <p:nvPr/>
          </p:nvSpPr>
          <p:spPr>
            <a:xfrm>
              <a:off x="179513" y="4439542"/>
              <a:ext cx="2736303" cy="369332"/>
            </a:xfrm>
            <a:prstGeom prst="rect">
              <a:avLst/>
            </a:prstGeom>
            <a:solidFill>
              <a:srgbClr val="F9C7E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/>
                <a:t>1 </a:t>
              </a:r>
              <a:r>
                <a:rPr lang="en-GB" dirty="0" smtClean="0"/>
                <a:t>mole of 12 g of carbon</a:t>
              </a:r>
              <a:endParaRPr lang="en-GB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4732685" y="4439542"/>
              <a:ext cx="2829980" cy="369332"/>
            </a:xfrm>
            <a:prstGeom prst="rect">
              <a:avLst/>
            </a:prstGeom>
            <a:solidFill>
              <a:srgbClr val="A7C4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32 g of oxygen</a:t>
              </a:r>
              <a:endParaRPr lang="en-GB" dirty="0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2915816" y="4439542"/>
              <a:ext cx="1697901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Combines with</a:t>
              </a:r>
              <a:endParaRPr lang="en-GB" dirty="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03584" y="2492896"/>
            <a:ext cx="7796808" cy="369332"/>
            <a:chOff x="249878" y="2348880"/>
            <a:chExt cx="7796808" cy="369332"/>
          </a:xfrm>
        </p:grpSpPr>
        <p:sp>
          <p:nvSpPr>
            <p:cNvPr id="9" name="TextBox 8"/>
            <p:cNvSpPr txBox="1"/>
            <p:nvPr/>
          </p:nvSpPr>
          <p:spPr>
            <a:xfrm>
              <a:off x="249878" y="2348880"/>
              <a:ext cx="2665938" cy="369332"/>
            </a:xfrm>
            <a:prstGeom prst="rect">
              <a:avLst/>
            </a:prstGeom>
            <a:solidFill>
              <a:srgbClr val="F9C7E8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1 carbon atom</a:t>
              </a:r>
              <a:endParaRPr lang="en-GB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774586" y="2348880"/>
              <a:ext cx="2711373" cy="369332"/>
            </a:xfrm>
            <a:prstGeom prst="rect">
              <a:avLst/>
            </a:prstGeom>
            <a:solidFill>
              <a:srgbClr val="A7C4FF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square" rtlCol="0">
              <a:spAutoFit/>
            </a:bodyPr>
            <a:lstStyle/>
            <a:p>
              <a:pPr algn="ctr"/>
              <a:r>
                <a:rPr lang="en-GB" dirty="0" smtClean="0"/>
                <a:t>2 oxygen atoms</a:t>
              </a:r>
              <a:endParaRPr lang="en-GB" dirty="0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944280" y="2348880"/>
              <a:ext cx="1697901" cy="369332"/>
            </a:xfrm>
            <a:prstGeom prst="rect">
              <a:avLst/>
            </a:prstGeom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cene3d>
              <a:camera prst="orthographicFront">
                <a:rot lat="0" lon="0" rev="0"/>
              </a:camera>
              <a:lightRig rig="balanced" dir="t">
                <a:rot lat="0" lon="0" rev="8700000"/>
              </a:lightRig>
            </a:scene3d>
            <a:sp3d>
              <a:bevelT w="190500" h="38100"/>
            </a:sp3d>
          </p:spPr>
          <p:txBody>
            <a:bodyPr wrap="none">
              <a:spAutoFit/>
            </a:bodyPr>
            <a:lstStyle/>
            <a:p>
              <a:r>
                <a:rPr lang="en-GB" dirty="0" smtClean="0">
                  <a:latin typeface="NewAsterLTStd"/>
                </a:rPr>
                <a:t>Combines with</a:t>
              </a:r>
              <a:endParaRPr lang="en-GB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7618364" y="2348880"/>
              <a:ext cx="42832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dirty="0" smtClean="0"/>
                <a:t>so</a:t>
              </a:r>
              <a:endParaRPr lang="en-GB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303584" y="3573016"/>
            <a:ext cx="70199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Moles can be changed to grams, using 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and M</a:t>
            </a:r>
            <a:r>
              <a:rPr lang="en-US" baseline="-25000" dirty="0"/>
              <a:t>r</a:t>
            </a:r>
            <a:r>
              <a:rPr lang="en-US" dirty="0"/>
              <a:t>. So we can write:</a:t>
            </a:r>
            <a:endParaRPr lang="en-GB" dirty="0"/>
          </a:p>
        </p:txBody>
      </p:sp>
      <p:sp>
        <p:nvSpPr>
          <p:cNvPr id="25" name="Rectangle 24"/>
          <p:cNvSpPr/>
          <p:nvPr/>
        </p:nvSpPr>
        <p:spPr>
          <a:xfrm>
            <a:off x="179513" y="4509120"/>
            <a:ext cx="878497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In the same </a:t>
            </a:r>
            <a:r>
              <a:rPr lang="en-US" sz="2000" dirty="0" smtClean="0"/>
              <a:t>way:</a:t>
            </a:r>
            <a:br>
              <a:rPr lang="en-US" sz="2000" dirty="0" smtClean="0"/>
            </a:br>
            <a:r>
              <a:rPr lang="en-US" sz="2000" dirty="0" smtClean="0"/>
              <a:t>6 </a:t>
            </a:r>
            <a:r>
              <a:rPr lang="en-US" sz="2000" dirty="0"/>
              <a:t>g of carbon combines with 16 g of </a:t>
            </a:r>
            <a:r>
              <a:rPr lang="en-US" sz="2000" dirty="0" smtClean="0"/>
              <a:t>oxygen</a:t>
            </a:r>
            <a:br>
              <a:rPr lang="en-US" sz="2000" dirty="0" smtClean="0"/>
            </a:br>
            <a:r>
              <a:rPr lang="en-US" sz="2000" dirty="0" smtClean="0"/>
              <a:t>24 </a:t>
            </a:r>
            <a:r>
              <a:rPr lang="en-US" sz="2000" dirty="0"/>
              <a:t>kg of carbon combines with 64 kg of oxygen, and so </a:t>
            </a:r>
            <a:r>
              <a:rPr lang="en-US" sz="2000" dirty="0" smtClean="0"/>
              <a:t>on.</a:t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dirty="0"/>
              <a:t>masses of substances that combine are always in the same ratio.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Therefore, from the formula of a compound, you can tell:</a:t>
            </a:r>
          </a:p>
          <a:p>
            <a:pPr marL="7112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how many moles of the different atoms combine</a:t>
            </a:r>
          </a:p>
          <a:p>
            <a:pPr marL="7112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/>
              <a:t>how many grams of the different elements combine.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394562" y="1124744"/>
            <a:ext cx="1584176" cy="936104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7245903" y="2016225"/>
            <a:ext cx="17860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i="1" dirty="0" err="1" smtClean="0">
                <a:latin typeface="FrutigerLTStd-LightItalic"/>
              </a:rPr>
              <a:t>A</a:t>
            </a:r>
            <a:r>
              <a:rPr lang="en-GB" sz="800" dirty="0" err="1" smtClean="0">
                <a:latin typeface="FrutigerLTStd-Light"/>
              </a:rPr>
              <a:t>r</a:t>
            </a:r>
            <a:r>
              <a:rPr lang="en-GB" sz="800" dirty="0" smtClean="0">
                <a:latin typeface="FrutigerLTStd-Light"/>
              </a:rPr>
              <a:t> </a:t>
            </a:r>
            <a:r>
              <a:rPr lang="en-GB" dirty="0" smtClean="0">
                <a:latin typeface="FrutigerLTStd-Light"/>
              </a:rPr>
              <a:t>: C=12</a:t>
            </a:r>
            <a:r>
              <a:rPr lang="en-GB" dirty="0">
                <a:latin typeface="FrutigerLTStd-Light"/>
              </a:rPr>
              <a:t>, </a:t>
            </a:r>
            <a:r>
              <a:rPr lang="en-GB" dirty="0" smtClean="0">
                <a:latin typeface="FrutigerLTStd-Light"/>
              </a:rPr>
              <a:t>O=16</a:t>
            </a:r>
            <a:endParaRPr lang="en-GB" dirty="0"/>
          </a:p>
        </p:txBody>
      </p:sp>
      <p:sp>
        <p:nvSpPr>
          <p:cNvPr id="22" name="TextBox 21">
            <a:hlinkClick r:id="rId4" action="ppaction://hlinksldjump"/>
          </p:cNvPr>
          <p:cNvSpPr txBox="1"/>
          <p:nvPr/>
        </p:nvSpPr>
        <p:spPr>
          <a:xfrm>
            <a:off x="8316416" y="252599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71599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87849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Finding </a:t>
            </a:r>
            <a:r>
              <a:rPr lang="en-US" sz="2400" b="1" dirty="0">
                <a:solidFill>
                  <a:srgbClr val="C00000"/>
                </a:solidFill>
              </a:rPr>
              <a:t>the empirical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From the formula of a compound you can tell what masses of </a:t>
            </a:r>
            <a:r>
              <a:rPr lang="en-US" sz="2400" dirty="0" smtClean="0"/>
              <a:t>the elements </a:t>
            </a:r>
            <a:r>
              <a:rPr lang="en-US" sz="2400" dirty="0"/>
              <a:t>combine. But you can also do things the other way round.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b="1" dirty="0"/>
              <a:t>If you know what masses combine, you can work out the </a:t>
            </a:r>
            <a:r>
              <a:rPr lang="en-US" sz="2400" b="1" dirty="0" smtClean="0"/>
              <a:t>formula. </a:t>
            </a:r>
            <a:r>
              <a:rPr lang="en-US" sz="2400" dirty="0" smtClean="0"/>
              <a:t>These </a:t>
            </a:r>
            <a:r>
              <a:rPr lang="en-US" sz="2400" dirty="0"/>
              <a:t>are the steps</a:t>
            </a:r>
            <a:r>
              <a:rPr lang="en-US" sz="2400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A formula found in this way is called the empirical </a:t>
            </a:r>
            <a:r>
              <a:rPr lang="en-US" sz="2400" dirty="0" smtClean="0"/>
              <a:t>formula.</a:t>
            </a:r>
            <a:br>
              <a:rPr lang="en-US" sz="2400" dirty="0" smtClean="0"/>
            </a:br>
            <a:r>
              <a:rPr lang="en-US" sz="2400" b="1" dirty="0" smtClean="0"/>
              <a:t>The </a:t>
            </a:r>
            <a:r>
              <a:rPr lang="en-US" sz="2400" b="1" dirty="0"/>
              <a:t>empirical formula shows the simplest ratio in which </a:t>
            </a:r>
            <a:r>
              <a:rPr lang="en-US" sz="2400" b="1" dirty="0" smtClean="0"/>
              <a:t>atoms combine</a:t>
            </a:r>
            <a:r>
              <a:rPr lang="en-US" sz="2400" b="1" dirty="0"/>
              <a:t>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9512" y="3608392"/>
            <a:ext cx="1800200" cy="147732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GB" dirty="0"/>
              <a:t>Find the masses </a:t>
            </a:r>
            <a:r>
              <a:rPr lang="en-GB" dirty="0" smtClean="0"/>
              <a:t>that combine </a:t>
            </a:r>
            <a:r>
              <a:rPr lang="en-GB" dirty="0"/>
              <a:t>(in </a:t>
            </a:r>
            <a:r>
              <a:rPr lang="en-GB" b="1" dirty="0"/>
              <a:t>grams</a:t>
            </a:r>
            <a:r>
              <a:rPr lang="en-GB" dirty="0"/>
              <a:t>) </a:t>
            </a:r>
            <a:r>
              <a:rPr lang="en-GB" dirty="0" smtClean="0"/>
              <a:t>by experiment</a:t>
            </a:r>
            <a:r>
              <a:rPr lang="en-GB" dirty="0"/>
              <a:t>.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2706765" y="3746892"/>
            <a:ext cx="1505196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Change grams</a:t>
            </a:r>
          </a:p>
          <a:p>
            <a:r>
              <a:rPr lang="en-US" dirty="0"/>
              <a:t>to </a:t>
            </a:r>
            <a:r>
              <a:rPr lang="en-US" b="1" dirty="0"/>
              <a:t>moles of</a:t>
            </a:r>
          </a:p>
          <a:p>
            <a:r>
              <a:rPr lang="en-US" b="1" dirty="0"/>
              <a:t>atoms.</a:t>
            </a:r>
            <a:endParaRPr lang="en-GB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4993989" y="3746892"/>
            <a:ext cx="1810259" cy="120032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This tells you the</a:t>
            </a:r>
          </a:p>
          <a:p>
            <a:r>
              <a:rPr lang="en-US" b="1" dirty="0"/>
              <a:t>ratio</a:t>
            </a:r>
            <a:r>
              <a:rPr lang="en-US" dirty="0"/>
              <a:t> in which</a:t>
            </a:r>
          </a:p>
          <a:p>
            <a:r>
              <a:rPr lang="en-US" dirty="0"/>
              <a:t>atoms combine.</a:t>
            </a:r>
            <a:endParaRPr lang="en-GB" dirty="0"/>
          </a:p>
        </p:txBody>
      </p:sp>
      <p:sp>
        <p:nvSpPr>
          <p:cNvPr id="32" name="TextBox 31"/>
          <p:cNvSpPr txBox="1"/>
          <p:nvPr/>
        </p:nvSpPr>
        <p:spPr>
          <a:xfrm>
            <a:off x="7562664" y="3885391"/>
            <a:ext cx="1401823" cy="9233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57150">
            <a:solidFill>
              <a:srgbClr val="7030A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dirty="0"/>
              <a:t>So </a:t>
            </a:r>
            <a:r>
              <a:rPr lang="en-US" dirty="0" smtClean="0"/>
              <a:t>you can </a:t>
            </a:r>
            <a:r>
              <a:rPr lang="en-US" dirty="0"/>
              <a:t>write</a:t>
            </a:r>
          </a:p>
          <a:p>
            <a:r>
              <a:rPr lang="en-US" dirty="0"/>
              <a:t>a </a:t>
            </a:r>
            <a:r>
              <a:rPr lang="en-US" b="1" dirty="0"/>
              <a:t>formula</a:t>
            </a:r>
            <a:r>
              <a:rPr lang="en-US" dirty="0"/>
              <a:t>.</a:t>
            </a:r>
            <a:endParaRPr lang="en-GB" dirty="0"/>
          </a:p>
        </p:txBody>
      </p:sp>
      <p:cxnSp>
        <p:nvCxnSpPr>
          <p:cNvPr id="6" name="Straight Arrow Connector 5"/>
          <p:cNvCxnSpPr>
            <a:stCxn id="4" idx="3"/>
            <a:endCxn id="30" idx="1"/>
          </p:cNvCxnSpPr>
          <p:nvPr/>
        </p:nvCxnSpPr>
        <p:spPr>
          <a:xfrm>
            <a:off x="1979712" y="4347056"/>
            <a:ext cx="727053" cy="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/>
          <p:cNvCxnSpPr/>
          <p:nvPr/>
        </p:nvCxnSpPr>
        <p:spPr>
          <a:xfrm>
            <a:off x="6819929" y="4347055"/>
            <a:ext cx="727053" cy="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/>
          <p:cNvCxnSpPr/>
          <p:nvPr/>
        </p:nvCxnSpPr>
        <p:spPr>
          <a:xfrm>
            <a:off x="4251255" y="4347055"/>
            <a:ext cx="727053" cy="1"/>
          </a:xfrm>
          <a:prstGeom prst="straightConnector1">
            <a:avLst/>
          </a:prstGeom>
          <a:ln w="57150">
            <a:solidFill>
              <a:srgbClr val="7030A0"/>
            </a:solidFill>
            <a:tailEnd type="triangle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hlinkClick r:id="rId3" action="ppaction://hlinksldjump"/>
          </p:cNvPr>
          <p:cNvSpPr txBox="1"/>
          <p:nvPr/>
        </p:nvSpPr>
        <p:spPr>
          <a:xfrm>
            <a:off x="8316416" y="486916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07313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878497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Finding </a:t>
            </a:r>
            <a:r>
              <a:rPr lang="en-US" sz="2000" b="1" dirty="0">
                <a:solidFill>
                  <a:srgbClr val="C00000"/>
                </a:solidFill>
              </a:rPr>
              <a:t>the empirical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i="1" dirty="0"/>
              <a:t>Example 1 </a:t>
            </a:r>
            <a:r>
              <a:rPr lang="en-US" sz="2000" b="1" i="1" dirty="0" smtClean="0"/>
              <a:t>   </a:t>
            </a:r>
            <a:r>
              <a:rPr lang="en-US" sz="2000" dirty="0" smtClean="0"/>
              <a:t>32 </a:t>
            </a:r>
            <a:r>
              <a:rPr lang="en-US" sz="2000" dirty="0"/>
              <a:t>grams of sulfur combine with 32 grams of oxygen </a:t>
            </a:r>
            <a:r>
              <a:rPr lang="en-US" sz="2000" dirty="0" smtClean="0"/>
              <a:t>to form </a:t>
            </a:r>
            <a:r>
              <a:rPr lang="en-US" sz="2000" dirty="0"/>
              <a:t>an oxide of sulfur. What is its empirical </a:t>
            </a:r>
            <a:r>
              <a:rPr lang="en-US" sz="2000" dirty="0" smtClean="0"/>
              <a:t>formula? Draw </a:t>
            </a:r>
            <a:r>
              <a:rPr lang="en-US" sz="2000" dirty="0"/>
              <a:t>up a table like this</a:t>
            </a:r>
            <a:r>
              <a:rPr lang="en-US" sz="2000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0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So </a:t>
            </a:r>
            <a:r>
              <a:rPr lang="en-US" sz="2000" dirty="0"/>
              <a:t>the empirical formula of the oxide that </a:t>
            </a:r>
            <a:r>
              <a:rPr lang="en-US" sz="2000" dirty="0" smtClean="0"/>
              <a:t>forms</a:t>
            </a:r>
            <a:br>
              <a:rPr lang="en-US" sz="2000" dirty="0" smtClean="0"/>
            </a:br>
            <a:r>
              <a:rPr lang="en-US" sz="2000" dirty="0" smtClean="0"/>
              <a:t>is </a:t>
            </a:r>
            <a:r>
              <a:rPr lang="en-US" sz="2000" b="1" dirty="0"/>
              <a:t>SO</a:t>
            </a:r>
            <a:r>
              <a:rPr lang="en-US" sz="2000" b="1" baseline="-25000" dirty="0"/>
              <a:t>2</a:t>
            </a:r>
            <a:r>
              <a:rPr lang="en-US" sz="2000" dirty="0"/>
              <a:t>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2473954"/>
              </p:ext>
            </p:extLst>
          </p:nvPr>
        </p:nvGraphicFramePr>
        <p:xfrm>
          <a:off x="251520" y="2500104"/>
          <a:ext cx="6264696" cy="342900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40360"/>
                <a:gridCol w="1495684"/>
                <a:gridCol w="1528652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Elements that combine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sulfur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Masses that combine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g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g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atomic masses (</a:t>
                      </a:r>
                      <a:r>
                        <a:rPr lang="en-GB" sz="21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21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Moles of atoms that combine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/ 32   1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 / 16   2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in which atoms combine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1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1:2</a:t>
                      </a:r>
                      <a:endParaRPr lang="en-GB" sz="21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sz="21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1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</a:t>
                      </a:r>
                      <a:r>
                        <a:rPr lang="en-GB" sz="21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10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2539782"/>
            <a:ext cx="2359222" cy="296881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588222" y="5602014"/>
            <a:ext cx="23592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Sulfur combines </a:t>
            </a:r>
            <a:r>
              <a:rPr lang="en-US" dirty="0" smtClean="0"/>
              <a:t>with oxygen </a:t>
            </a:r>
            <a:r>
              <a:rPr lang="en-US" dirty="0"/>
              <a:t>when it burns.</a:t>
            </a:r>
            <a:endParaRPr lang="en-GB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90872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707994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8784975" cy="551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i="1" dirty="0" smtClean="0"/>
              <a:t>Example </a:t>
            </a:r>
            <a:r>
              <a:rPr lang="en-US" b="1" i="1" dirty="0"/>
              <a:t>2</a:t>
            </a:r>
            <a:r>
              <a:rPr lang="en-US" dirty="0"/>
              <a:t> </a:t>
            </a:r>
            <a:r>
              <a:rPr lang="en-US" dirty="0" smtClean="0"/>
              <a:t>    An </a:t>
            </a:r>
            <a:r>
              <a:rPr lang="en-US" dirty="0"/>
              <a:t>experiment shows that compound Y is 80% carbon </a:t>
            </a:r>
            <a:r>
              <a:rPr lang="en-US" dirty="0" smtClean="0"/>
              <a:t>and 20</a:t>
            </a:r>
            <a:r>
              <a:rPr lang="en-US" dirty="0"/>
              <a:t>% hydrogen. What is its empirical formula?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 is 80% carbon and 20% hydrogen. So 100 g of Y contains 80 g of </a:t>
            </a:r>
            <a:r>
              <a:rPr lang="en-US" dirty="0" smtClean="0"/>
              <a:t>carbon and </a:t>
            </a:r>
            <a:r>
              <a:rPr lang="en-US" dirty="0"/>
              <a:t>20 g of hydrogen. Draw up a table like this</a:t>
            </a:r>
            <a:r>
              <a:rPr lang="en-US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2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the empirical formula of Y is </a:t>
            </a:r>
            <a:r>
              <a:rPr lang="en-US" dirty="0" smtClean="0"/>
              <a:t>CH</a:t>
            </a:r>
            <a:r>
              <a:rPr lang="en-US" baseline="-25000" dirty="0" smtClean="0"/>
              <a:t>3</a:t>
            </a:r>
            <a:r>
              <a:rPr lang="en-US" dirty="0" smtClean="0"/>
              <a:t>.</a:t>
            </a:r>
            <a:endParaRPr lang="en-US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But</a:t>
            </a:r>
            <a:r>
              <a:rPr lang="en-US" dirty="0"/>
              <a:t> we can tell right away that the molecular formula for Y must </a:t>
            </a:r>
            <a:r>
              <a:rPr lang="en-US" dirty="0" smtClean="0"/>
              <a:t>be different</a:t>
            </a:r>
            <a:r>
              <a:rPr lang="en-US" dirty="0"/>
              <a:t>. (A carbon atom does not bond to only 3 hydrogen atoms</a:t>
            </a:r>
            <a:r>
              <a:rPr lang="en-US" dirty="0" smtClean="0"/>
              <a:t>.) You </a:t>
            </a:r>
            <a:r>
              <a:rPr lang="en-US" dirty="0"/>
              <a:t>will learn how to find the molecular formula from the </a:t>
            </a:r>
            <a:r>
              <a:rPr lang="en-US" dirty="0" smtClean="0"/>
              <a:t>empirical formula </a:t>
            </a:r>
            <a:r>
              <a:rPr lang="en-US" dirty="0"/>
              <a:t>in the next unit.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759566"/>
              </p:ext>
            </p:extLst>
          </p:nvPr>
        </p:nvGraphicFramePr>
        <p:xfrm>
          <a:off x="251520" y="2422752"/>
          <a:ext cx="6192687" cy="286512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3203114"/>
                <a:gridCol w="1693430"/>
                <a:gridCol w="1296143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Masses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g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g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atomic masses (</a:t>
                      </a:r>
                      <a:r>
                        <a:rPr lang="en-GB" sz="19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9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Moles of atoms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80 / 12   6.67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1   20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in which atoms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6.67 : 20 </a:t>
                      </a:r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 1:3 in its simplest form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sz="1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sz="19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90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Rectangle 4"/>
          <p:cNvSpPr/>
          <p:nvPr/>
        </p:nvSpPr>
        <p:spPr>
          <a:xfrm>
            <a:off x="6516214" y="4625841"/>
            <a:ext cx="24312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14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600" dirty="0"/>
              <a:t>Empirical formulae are found </a:t>
            </a:r>
            <a:r>
              <a:rPr lang="en-US" sz="1600" dirty="0" smtClean="0"/>
              <a:t>by experiment </a:t>
            </a:r>
            <a:r>
              <a:rPr lang="en-US" sz="1600" dirty="0"/>
              <a:t>– and that usually </a:t>
            </a:r>
            <a:r>
              <a:rPr lang="en-US" sz="1600" dirty="0" smtClean="0"/>
              <a:t>involves weighing</a:t>
            </a:r>
            <a:r>
              <a:rPr lang="en-US" sz="1600" dirty="0"/>
              <a:t>.</a:t>
            </a:r>
            <a:endParaRPr lang="en-GB" sz="1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98"/>
          <a:stretch/>
        </p:blipFill>
        <p:spPr>
          <a:xfrm>
            <a:off x="6588223" y="2060848"/>
            <a:ext cx="2376266" cy="2564482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30699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5976663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An experiment to find the empirical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To work out the empirical formula, you need to know the masses </a:t>
            </a:r>
            <a:r>
              <a:rPr lang="en-US" sz="2100" dirty="0" smtClean="0"/>
              <a:t>of elements </a:t>
            </a:r>
            <a:r>
              <a:rPr lang="en-US" sz="2100" dirty="0"/>
              <a:t>that combine. The only way to do this is by experiment.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 smtClean="0"/>
              <a:t>E.g., </a:t>
            </a:r>
            <a:r>
              <a:rPr lang="en-US" sz="2100" dirty="0"/>
              <a:t>magnesium combines with oxygen to form </a:t>
            </a:r>
            <a:r>
              <a:rPr lang="en-US" sz="2100" dirty="0" smtClean="0"/>
              <a:t>magnesium oxide</a:t>
            </a:r>
            <a:r>
              <a:rPr lang="en-US" sz="2100" dirty="0"/>
              <a:t>. The masses that combine can be found like this:</a:t>
            </a:r>
          </a:p>
          <a:p>
            <a:pPr marL="723900" lvl="7" indent="-3429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Weigh </a:t>
            </a:r>
            <a:r>
              <a:rPr lang="en-US" sz="2100" dirty="0"/>
              <a:t>a crucible and lid, empty. Then add a coil of magnesium </a:t>
            </a:r>
            <a:r>
              <a:rPr lang="en-US" sz="2100" dirty="0" smtClean="0"/>
              <a:t>ribbon and </a:t>
            </a:r>
            <a:r>
              <a:rPr lang="en-US" sz="2100" dirty="0"/>
              <a:t>weigh it again, to find the mass of the magnesium.</a:t>
            </a:r>
          </a:p>
          <a:p>
            <a:pPr marL="723900" lvl="7" indent="-3429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Heat </a:t>
            </a:r>
            <a:r>
              <a:rPr lang="en-US" sz="2100" dirty="0"/>
              <a:t>the crucible. Raise the lid carefully at intervals to let oxygen </a:t>
            </a:r>
            <a:r>
              <a:rPr lang="en-US" sz="2100" dirty="0" smtClean="0"/>
              <a:t>in.</a:t>
            </a:r>
            <a:br>
              <a:rPr lang="en-US" sz="2100" dirty="0" smtClean="0"/>
            </a:br>
            <a:r>
              <a:rPr lang="en-US" sz="2100" dirty="0" smtClean="0"/>
              <a:t>The </a:t>
            </a:r>
            <a:r>
              <a:rPr lang="en-US" sz="2100" dirty="0"/>
              <a:t>magnesium burns brightly.</a:t>
            </a:r>
          </a:p>
          <a:p>
            <a:pPr marL="723900" lvl="7" indent="-342900">
              <a:buClr>
                <a:srgbClr val="0070C0"/>
              </a:buClr>
              <a:buFont typeface="+mj-lt"/>
              <a:buAutoNum type="arabicPeriod"/>
            </a:pPr>
            <a:r>
              <a:rPr lang="en-US" sz="2100" dirty="0" smtClean="0"/>
              <a:t>When </a:t>
            </a:r>
            <a:r>
              <a:rPr lang="en-US" sz="2100" dirty="0"/>
              <a:t>burning is complete, let the crucible cool (still with its lid on</a:t>
            </a:r>
            <a:r>
              <a:rPr lang="en-US" sz="2100" dirty="0" smtClean="0"/>
              <a:t>).</a:t>
            </a:r>
            <a:br>
              <a:rPr lang="en-US" sz="2100" dirty="0" smtClean="0"/>
            </a:br>
            <a:r>
              <a:rPr lang="en-US" sz="2100" dirty="0" smtClean="0"/>
              <a:t>Then </a:t>
            </a:r>
            <a:r>
              <a:rPr lang="en-US" sz="2100" dirty="0"/>
              <a:t>weigh it again. The increase in mass is due to oxygen.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1129968"/>
            <a:ext cx="2677717" cy="172139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3068960"/>
            <a:ext cx="2592288" cy="1584176"/>
          </a:xfrm>
          <a:prstGeom prst="rect">
            <a:avLst/>
          </a:prstGeom>
        </p:spPr>
      </p:pic>
      <p:sp>
        <p:nvSpPr>
          <p:cNvPr id="6" name="TextBox 5">
            <a:hlinkClick r:id="rId7" action="ppaction://hlinkfile"/>
          </p:cNvPr>
          <p:cNvSpPr txBox="1"/>
          <p:nvPr/>
        </p:nvSpPr>
        <p:spPr>
          <a:xfrm>
            <a:off x="6502118" y="6280321"/>
            <a:ext cx="2159566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b="1" dirty="0" smtClean="0"/>
              <a:t>Magnesium Oxide</a:t>
            </a:r>
            <a:endParaRPr lang="en-GB" b="1" dirty="0"/>
          </a:p>
        </p:txBody>
      </p:sp>
      <p:pic>
        <p:nvPicPr>
          <p:cNvPr id="7" name="6.4 - Magnesium Ox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0193" y="4653136"/>
            <a:ext cx="2672602" cy="1502166"/>
          </a:xfrm>
          <a:prstGeom prst="rect">
            <a:avLst/>
          </a:prstGeom>
        </p:spPr>
      </p:pic>
      <p:sp>
        <p:nvSpPr>
          <p:cNvPr id="10" name="TextBox 9">
            <a:hlinkClick r:id="rId9" action="ppaction://hlinksldjump"/>
          </p:cNvPr>
          <p:cNvSpPr txBox="1"/>
          <p:nvPr/>
        </p:nvSpPr>
        <p:spPr>
          <a:xfrm>
            <a:off x="8316416" y="23488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367243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6.5 – </a:t>
            </a:r>
            <a:r>
              <a:rPr lang="en-US" sz="3700" dirty="0" smtClean="0"/>
              <a:t>Finding the Empirical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3" y="1129968"/>
            <a:ext cx="597666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100" b="1" dirty="0">
                <a:solidFill>
                  <a:srgbClr val="C00000"/>
                </a:solidFill>
              </a:rPr>
              <a:t>An experiment to find the empirical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results showed that 2.4 g of magnesium combined with 1.6 g </a:t>
            </a:r>
            <a:r>
              <a:rPr lang="en-US" sz="2100" dirty="0" smtClean="0"/>
              <a:t>of oxygen</a:t>
            </a:r>
            <a:r>
              <a:rPr lang="en-US" sz="2100" dirty="0"/>
              <a:t>. Draw up a table again</a:t>
            </a:r>
            <a:r>
              <a:rPr lang="en-US" sz="2100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100" dirty="0" smtClean="0"/>
          </a:p>
          <a:p>
            <a:pPr marL="0" lvl="7">
              <a:buClr>
                <a:srgbClr val="0070C0"/>
              </a:buClr>
            </a:pPr>
            <a:endParaRPr lang="en-US" sz="2100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So the empirical formula for the oxide is </a:t>
            </a:r>
            <a:r>
              <a:rPr lang="en-US" sz="2100" b="1" dirty="0" err="1"/>
              <a:t>MgO</a:t>
            </a:r>
            <a:r>
              <a:rPr lang="en-US" sz="2100" b="1" dirty="0"/>
              <a:t>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28183" y="1129968"/>
            <a:ext cx="2749726" cy="176768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192" y="2996952"/>
            <a:ext cx="2592288" cy="1584176"/>
          </a:xfrm>
          <a:prstGeom prst="rect">
            <a:avLst/>
          </a:prstGeom>
        </p:spPr>
      </p:pic>
      <p:sp>
        <p:nvSpPr>
          <p:cNvPr id="6" name="TextBox 5">
            <a:hlinkClick r:id="rId7" action="ppaction://hlinkfile"/>
          </p:cNvPr>
          <p:cNvSpPr txBox="1"/>
          <p:nvPr/>
        </p:nvSpPr>
        <p:spPr>
          <a:xfrm>
            <a:off x="6502118" y="6280321"/>
            <a:ext cx="2159566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b="1" dirty="0" smtClean="0"/>
              <a:t>Magnesium Oxide</a:t>
            </a:r>
            <a:endParaRPr lang="en-GB" b="1" dirty="0"/>
          </a:p>
        </p:txBody>
      </p:sp>
      <p:pic>
        <p:nvPicPr>
          <p:cNvPr id="7" name="6.4 - Magnesium Oxid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6300193" y="4653136"/>
            <a:ext cx="2672602" cy="1502166"/>
          </a:xfrm>
          <a:prstGeom prst="rect">
            <a:avLst/>
          </a:prstGeom>
        </p:spPr>
      </p:pic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8400216"/>
              </p:ext>
            </p:extLst>
          </p:nvPr>
        </p:nvGraphicFramePr>
        <p:xfrm>
          <a:off x="251521" y="2422752"/>
          <a:ext cx="5904656" cy="3444240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2540376"/>
                <a:gridCol w="1852111"/>
                <a:gridCol w="1512169"/>
              </a:tblGrid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Masses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g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 g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atomic masses (</a:t>
                      </a:r>
                      <a:r>
                        <a:rPr lang="en-GB" sz="19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r>
                        <a:rPr lang="en-GB" sz="19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Moles of atoms that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2.4 / 24   0.1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1.6 / 16   .1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Ratio in which atoms combine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: 1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19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sz="19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19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MgO</a:t>
                      </a:r>
                      <a:endParaRPr lang="en-GB" sz="1900" b="1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8316416" y="23488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3216459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48000" cy="5447645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900" b="1" dirty="0" smtClean="0"/>
              <a:t>a</a:t>
            </a:r>
            <a:r>
              <a:rPr lang="en-US" sz="2900" dirty="0" smtClean="0"/>
              <a:t> </a:t>
            </a:r>
            <a:r>
              <a:rPr lang="en-US" sz="2900" dirty="0"/>
              <a:t>How many atoms of hydrogen combine with </a:t>
            </a:r>
            <a:r>
              <a:rPr lang="en-US" sz="2900" dirty="0" smtClean="0"/>
              <a:t>one carbon </a:t>
            </a:r>
            <a:r>
              <a:rPr lang="en-US" sz="2900" dirty="0"/>
              <a:t>atom to form methane, </a:t>
            </a:r>
            <a:r>
              <a:rPr lang="en-US" sz="2900" dirty="0" smtClean="0"/>
              <a:t>CH</a:t>
            </a:r>
            <a:r>
              <a:rPr lang="en-US" sz="2900" baseline="-25000" dirty="0" smtClean="0"/>
              <a:t>4</a:t>
            </a:r>
            <a:r>
              <a:rPr lang="en-US" sz="2900" dirty="0" smtClean="0"/>
              <a:t>?</a:t>
            </a:r>
            <a:br>
              <a:rPr lang="en-US" sz="2900" dirty="0" smtClean="0"/>
            </a:br>
            <a:r>
              <a:rPr lang="en-US" sz="2900" b="1" dirty="0" smtClean="0"/>
              <a:t>b</a:t>
            </a:r>
            <a:r>
              <a:rPr lang="en-US" sz="2900" dirty="0" smtClean="0"/>
              <a:t> </a:t>
            </a:r>
            <a:r>
              <a:rPr lang="en-US" sz="2900" dirty="0"/>
              <a:t>How many grams of hydrogen combine with 12 grams </a:t>
            </a:r>
            <a:r>
              <a:rPr lang="en-US" sz="2900" dirty="0" smtClean="0"/>
              <a:t>of carbon </a:t>
            </a:r>
            <a:r>
              <a:rPr lang="en-US" sz="2900" dirty="0"/>
              <a:t>to form methane?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900" dirty="0" smtClean="0"/>
              <a:t>What </a:t>
            </a:r>
            <a:r>
              <a:rPr lang="en-US" sz="2900" dirty="0"/>
              <a:t>does the word empirical mean? (Check the glossary?)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900" dirty="0" smtClean="0"/>
              <a:t>56 </a:t>
            </a:r>
            <a:r>
              <a:rPr lang="en-US" sz="2900" dirty="0"/>
              <a:t>g of iron combine with 32 g of sulfur to form iron </a:t>
            </a:r>
            <a:r>
              <a:rPr lang="en-US" sz="2900" dirty="0" smtClean="0"/>
              <a:t>sulfide. Find </a:t>
            </a:r>
            <a:r>
              <a:rPr lang="en-US" sz="2900" dirty="0"/>
              <a:t>the empirical formula for iron sulfide</a:t>
            </a:r>
            <a:r>
              <a:rPr lang="en-US" sz="2900" dirty="0" smtClean="0"/>
              <a:t>. </a:t>
            </a:r>
            <a:br>
              <a:rPr lang="en-US" sz="2900" dirty="0" smtClean="0"/>
            </a:br>
            <a:r>
              <a:rPr lang="en-US" sz="2900" dirty="0" smtClean="0"/>
              <a:t>(</a:t>
            </a:r>
            <a:r>
              <a:rPr lang="en-US" sz="2900" dirty="0" err="1"/>
              <a:t>A</a:t>
            </a:r>
            <a:r>
              <a:rPr lang="en-US" sz="2900" baseline="-25000" dirty="0" err="1"/>
              <a:t>r</a:t>
            </a:r>
            <a:r>
              <a:rPr lang="en-US" sz="2900" dirty="0"/>
              <a:t> : Fe </a:t>
            </a:r>
            <a:r>
              <a:rPr lang="en-US" sz="2900" dirty="0" smtClean="0"/>
              <a:t>= </a:t>
            </a:r>
            <a:r>
              <a:rPr lang="en-US" sz="2900" dirty="0"/>
              <a:t>56, S </a:t>
            </a:r>
            <a:r>
              <a:rPr lang="en-US" sz="2900" dirty="0" smtClean="0"/>
              <a:t>= </a:t>
            </a:r>
            <a:r>
              <a:rPr lang="en-US" sz="2900" dirty="0"/>
              <a:t>32.)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900" dirty="0" smtClean="0"/>
              <a:t>An </a:t>
            </a:r>
            <a:r>
              <a:rPr lang="en-US" sz="2900" dirty="0"/>
              <a:t>oxide of sulfur is 40% sulfur and 60% </a:t>
            </a:r>
            <a:r>
              <a:rPr lang="en-US" sz="2900" dirty="0" smtClean="0"/>
              <a:t>oxygen.</a:t>
            </a:r>
            <a:br>
              <a:rPr lang="en-US" sz="2900" dirty="0" smtClean="0"/>
            </a:br>
            <a:r>
              <a:rPr lang="en-US" sz="2900" dirty="0" smtClean="0"/>
              <a:t>What </a:t>
            </a:r>
            <a:r>
              <a:rPr lang="en-US" sz="2900" dirty="0"/>
              <a:t>is its empirical formula?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6416" y="439820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6.5 – </a:t>
            </a:r>
            <a:r>
              <a:rPr lang="en-US" sz="3600" dirty="0"/>
              <a:t>Finding the Empirical Formula</a:t>
            </a:r>
            <a:endParaRPr lang="en-GB" sz="36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364502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4366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9968"/>
            <a:ext cx="648071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The </a:t>
            </a:r>
            <a:r>
              <a:rPr lang="en-US" sz="2400" b="1" dirty="0">
                <a:solidFill>
                  <a:srgbClr val="C00000"/>
                </a:solidFill>
              </a:rPr>
              <a:t>formula of an ionic compound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You saw in the last unit that the empirical formula shows the </a:t>
            </a:r>
            <a:r>
              <a:rPr lang="en-US" sz="2400" dirty="0" smtClean="0"/>
              <a:t>simplest ratio </a:t>
            </a:r>
            <a:r>
              <a:rPr lang="en-US" sz="2400" dirty="0"/>
              <a:t>in which atoms combine.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The diagram on the right shows the structure of sodium chloride.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The sodium and chlorine atoms are in the ratio 1:1 in this </a:t>
            </a:r>
            <a:r>
              <a:rPr lang="en-US" sz="2400" dirty="0" smtClean="0"/>
              <a:t>compound. So </a:t>
            </a:r>
            <a:r>
              <a:rPr lang="en-US" sz="2400" dirty="0"/>
              <a:t>its empirical formula is </a:t>
            </a:r>
            <a:r>
              <a:rPr lang="en-US" sz="2400" dirty="0" err="1"/>
              <a:t>NaCl</a:t>
            </a:r>
            <a:r>
              <a:rPr lang="en-US" sz="2400" dirty="0"/>
              <a:t>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b="1" dirty="0"/>
              <a:t>The formula of an ionic compound is the same as its empirical formula.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In the experiment on </a:t>
            </a:r>
            <a:r>
              <a:rPr lang="en-US" sz="2400" dirty="0" smtClean="0"/>
              <a:t>the previous slides, </a:t>
            </a:r>
            <a:r>
              <a:rPr lang="en-US" sz="2400" dirty="0"/>
              <a:t>the empirical formula for magnesium </a:t>
            </a:r>
            <a:r>
              <a:rPr lang="en-US" sz="2400" dirty="0" smtClean="0"/>
              <a:t>oxide was </a:t>
            </a:r>
            <a:r>
              <a:rPr lang="en-US" sz="2400" dirty="0"/>
              <a:t>found to be </a:t>
            </a:r>
            <a:r>
              <a:rPr lang="en-US" sz="2400" dirty="0" err="1"/>
              <a:t>MgO</a:t>
            </a:r>
            <a:r>
              <a:rPr lang="en-US" sz="2400" dirty="0"/>
              <a:t>. So the formula for magnesium oxide is also </a:t>
            </a:r>
            <a:r>
              <a:rPr lang="en-US" sz="2400" b="1" dirty="0" err="1"/>
              <a:t>MgO</a:t>
            </a:r>
            <a:r>
              <a:rPr lang="en-US" sz="2400" b="1" dirty="0"/>
              <a:t>.</a:t>
            </a: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588224" y="3356992"/>
            <a:ext cx="2306703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6225" indent="-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/>
              <a:t>The structure of sodium chloride.</a:t>
            </a:r>
            <a:endParaRPr lang="en-GB" sz="1900" dirty="0"/>
          </a:p>
        </p:txBody>
      </p:sp>
      <p:sp>
        <p:nvSpPr>
          <p:cNvPr id="11" name="Rectangle 10"/>
          <p:cNvSpPr/>
          <p:nvPr/>
        </p:nvSpPr>
        <p:spPr>
          <a:xfrm>
            <a:off x="6444209" y="5992252"/>
            <a:ext cx="2520280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900" dirty="0"/>
              <a:t>An ethane molecule.</a:t>
            </a:r>
            <a:endParaRPr lang="en-GB" sz="19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4209" y="1129968"/>
            <a:ext cx="2520280" cy="21317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44209" y="4860776"/>
            <a:ext cx="2520280" cy="1160512"/>
          </a:xfrm>
          <a:prstGeom prst="rect">
            <a:avLst/>
          </a:prstGeom>
        </p:spPr>
      </p:pic>
      <p:sp>
        <p:nvSpPr>
          <p:cNvPr id="9" name="TextBox 8">
            <a:hlinkClick r:id="rId5" action="ppaction://hlinksldjump"/>
          </p:cNvPr>
          <p:cNvSpPr txBox="1"/>
          <p:nvPr/>
        </p:nvSpPr>
        <p:spPr>
          <a:xfrm>
            <a:off x="8316416" y="4038163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98025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9968"/>
            <a:ext cx="878497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1960" b="1" dirty="0" smtClean="0">
                <a:solidFill>
                  <a:srgbClr val="C00000"/>
                </a:solidFill>
              </a:rPr>
              <a:t>The </a:t>
            </a:r>
            <a:r>
              <a:rPr lang="en-US" sz="1960" b="1" dirty="0">
                <a:solidFill>
                  <a:srgbClr val="C00000"/>
                </a:solidFill>
              </a:rPr>
              <a:t>formula of a molecular compound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60" dirty="0"/>
              <a:t>The gas ethane is one of the alkane family of compounds. An </a:t>
            </a:r>
            <a:r>
              <a:rPr lang="en-US" sz="1960" dirty="0" smtClean="0"/>
              <a:t>ethane molecule </a:t>
            </a:r>
            <a:r>
              <a:rPr lang="en-US" sz="1960" dirty="0"/>
              <a:t>is drawn on the right. It contains only hydrogen and </a:t>
            </a:r>
            <a:r>
              <a:rPr lang="en-US" sz="1960" dirty="0" smtClean="0"/>
              <a:t>carbon atoms</a:t>
            </a:r>
            <a:r>
              <a:rPr lang="en-US" sz="1960" dirty="0"/>
              <a:t>, so ethane is a </a:t>
            </a:r>
            <a:r>
              <a:rPr lang="en-US" sz="1960" b="1" dirty="0">
                <a:solidFill>
                  <a:srgbClr val="FF0000"/>
                </a:solidFill>
              </a:rPr>
              <a:t>hydrocarbon</a:t>
            </a:r>
            <a:r>
              <a:rPr lang="en-US" sz="1960" dirty="0"/>
              <a:t>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60" dirty="0"/>
              <a:t>From the drawing you can see that the ratio of carbon to hydrogen </a:t>
            </a:r>
            <a:r>
              <a:rPr lang="en-US" sz="1960" dirty="0" smtClean="0"/>
              <a:t>atoms in </a:t>
            </a:r>
            <a:r>
              <a:rPr lang="en-US" sz="1960" dirty="0"/>
              <a:t>ethane is 2:6. The simplest ratio is therefore </a:t>
            </a:r>
            <a:r>
              <a:rPr lang="en-US" sz="1960" dirty="0" smtClean="0"/>
              <a:t>1:3.</a:t>
            </a:r>
            <a:br>
              <a:rPr lang="en-US" sz="1960" dirty="0" smtClean="0"/>
            </a:br>
            <a:r>
              <a:rPr lang="en-US" sz="1960" dirty="0" smtClean="0"/>
              <a:t>So </a:t>
            </a:r>
            <a:r>
              <a:rPr lang="en-US" sz="1960" dirty="0"/>
              <a:t>the </a:t>
            </a:r>
            <a:r>
              <a:rPr lang="en-US" sz="1960" i="1" dirty="0"/>
              <a:t>empirical </a:t>
            </a:r>
            <a:r>
              <a:rPr lang="en-US" sz="1960" dirty="0"/>
              <a:t>formula of ethane is CH</a:t>
            </a:r>
            <a:r>
              <a:rPr lang="en-US" sz="1960" baseline="-25000" dirty="0"/>
              <a:t>3</a:t>
            </a:r>
            <a:r>
              <a:rPr lang="en-US" sz="1960" dirty="0"/>
              <a:t>. (It is compound Y on </a:t>
            </a:r>
            <a:r>
              <a:rPr lang="en-US" sz="1960" dirty="0" smtClean="0"/>
              <a:t>slide 39.)</a:t>
            </a:r>
            <a:br>
              <a:rPr lang="en-US" sz="1960" dirty="0" smtClean="0"/>
            </a:br>
            <a:r>
              <a:rPr lang="en-US" sz="1960" dirty="0" smtClean="0"/>
              <a:t>But </a:t>
            </a:r>
            <a:r>
              <a:rPr lang="en-US" sz="1960" dirty="0"/>
              <a:t>its molecular formula is C</a:t>
            </a:r>
            <a:r>
              <a:rPr lang="en-US" sz="1960" baseline="-25000" dirty="0"/>
              <a:t>2</a:t>
            </a:r>
            <a:r>
              <a:rPr lang="en-US" sz="1960" dirty="0"/>
              <a:t>H</a:t>
            </a:r>
            <a:r>
              <a:rPr lang="en-US" sz="1960" baseline="-25000" dirty="0"/>
              <a:t>6</a:t>
            </a:r>
            <a:r>
              <a:rPr lang="en-US" sz="1960" dirty="0"/>
              <a:t>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60" b="1" dirty="0"/>
              <a:t>The molecular formula shows the </a:t>
            </a:r>
            <a:r>
              <a:rPr lang="en-US" sz="1960" b="1" dirty="0" smtClean="0"/>
              <a:t/>
            </a:r>
            <a:br>
              <a:rPr lang="en-US" sz="1960" b="1" dirty="0" smtClean="0"/>
            </a:br>
            <a:r>
              <a:rPr lang="en-US" sz="1960" b="1" i="1" dirty="0" smtClean="0"/>
              <a:t>actual</a:t>
            </a:r>
            <a:r>
              <a:rPr lang="en-US" sz="1960" b="1" dirty="0" smtClean="0"/>
              <a:t> </a:t>
            </a:r>
            <a:r>
              <a:rPr lang="en-US" sz="1960" b="1" dirty="0"/>
              <a:t>numbers of atoms </a:t>
            </a:r>
            <a:r>
              <a:rPr lang="en-US" sz="1960" b="1" dirty="0" smtClean="0"/>
              <a:t>that combine </a:t>
            </a:r>
            <a:br>
              <a:rPr lang="en-US" sz="1960" b="1" dirty="0" smtClean="0"/>
            </a:br>
            <a:r>
              <a:rPr lang="en-US" sz="1960" b="1" dirty="0" smtClean="0"/>
              <a:t>to </a:t>
            </a:r>
            <a:r>
              <a:rPr lang="en-US" sz="1960" b="1" dirty="0"/>
              <a:t>form a molecule</a:t>
            </a:r>
            <a:r>
              <a:rPr lang="en-US" sz="1960" dirty="0"/>
              <a:t>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60" dirty="0"/>
              <a:t>The molecular formula is more useful than </a:t>
            </a:r>
            <a:r>
              <a:rPr lang="en-US" sz="1960" dirty="0" smtClean="0"/>
              <a:t/>
            </a:r>
            <a:br>
              <a:rPr lang="en-US" sz="1960" dirty="0" smtClean="0"/>
            </a:br>
            <a:r>
              <a:rPr lang="en-US" sz="1960" dirty="0" smtClean="0"/>
              <a:t>the </a:t>
            </a:r>
            <a:r>
              <a:rPr lang="en-US" sz="1960" dirty="0"/>
              <a:t>empirical formula, </a:t>
            </a:r>
            <a:r>
              <a:rPr lang="en-US" sz="1960" dirty="0" smtClean="0"/>
              <a:t>because it </a:t>
            </a:r>
            <a:r>
              <a:rPr lang="en-US" sz="1960" dirty="0"/>
              <a:t>gives you </a:t>
            </a:r>
            <a:r>
              <a:rPr lang="en-US" sz="1960" dirty="0" smtClean="0"/>
              <a:t/>
            </a:r>
            <a:br>
              <a:rPr lang="en-US" sz="1960" dirty="0" smtClean="0"/>
            </a:br>
            <a:r>
              <a:rPr lang="en-US" sz="1960" dirty="0" smtClean="0"/>
              <a:t>more </a:t>
            </a:r>
            <a:r>
              <a:rPr lang="en-US" sz="1960" dirty="0"/>
              <a:t>information.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60" dirty="0"/>
              <a:t>For some molecular compounds, both </a:t>
            </a:r>
            <a:r>
              <a:rPr lang="en-US" sz="1960" dirty="0" smtClean="0"/>
              <a:t/>
            </a:r>
            <a:br>
              <a:rPr lang="en-US" sz="1960" dirty="0" smtClean="0"/>
            </a:br>
            <a:r>
              <a:rPr lang="en-US" sz="1960" dirty="0" smtClean="0"/>
              <a:t>formulae </a:t>
            </a:r>
            <a:r>
              <a:rPr lang="en-US" sz="1960" dirty="0"/>
              <a:t>are the same. For </a:t>
            </a:r>
            <a:r>
              <a:rPr lang="en-US" sz="1960" dirty="0" smtClean="0"/>
              <a:t>others they </a:t>
            </a:r>
            <a:r>
              <a:rPr lang="en-US" sz="1960" dirty="0"/>
              <a:t>are </a:t>
            </a:r>
            <a:r>
              <a:rPr lang="en-US" sz="1960" dirty="0" smtClean="0"/>
              <a:t/>
            </a:r>
            <a:br>
              <a:rPr lang="en-US" sz="1960" dirty="0" smtClean="0"/>
            </a:br>
            <a:r>
              <a:rPr lang="en-US" sz="1960" dirty="0" smtClean="0"/>
              <a:t>different</a:t>
            </a:r>
            <a:r>
              <a:rPr lang="en-US" sz="1960" dirty="0"/>
              <a:t>. Compare them for the alkanes in </a:t>
            </a:r>
            <a:r>
              <a:rPr lang="en-US" sz="1960" dirty="0" smtClean="0"/>
              <a:t/>
            </a:r>
            <a:br>
              <a:rPr lang="en-US" sz="1960" dirty="0" smtClean="0"/>
            </a:br>
            <a:r>
              <a:rPr lang="en-US" sz="1960" dirty="0" smtClean="0"/>
              <a:t>the </a:t>
            </a:r>
            <a:r>
              <a:rPr lang="en-US" sz="1960" dirty="0"/>
              <a:t>table on the </a:t>
            </a:r>
            <a:r>
              <a:rPr lang="en-US" sz="1960" dirty="0" smtClean="0"/>
              <a:t>right. What </a:t>
            </a:r>
            <a:r>
              <a:rPr lang="en-US" sz="1960" dirty="0"/>
              <a:t>do you notice?</a:t>
            </a:r>
            <a:endParaRPr lang="en-US" sz="1960" b="1" dirty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436097" y="3653150"/>
            <a:ext cx="3528392" cy="3016210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 numCol="1">
            <a:spAutoFit/>
          </a:bodyPr>
          <a:lstStyle/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sz="10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sz="24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sz="2400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  <a:tabLst>
                <a:tab pos="896938" algn="l"/>
              </a:tabLst>
            </a:pPr>
            <a:endParaRPr lang="en-GB" sz="2400" u="sng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364602"/>
              </p:ext>
            </p:extLst>
          </p:nvPr>
        </p:nvGraphicFramePr>
        <p:xfrm>
          <a:off x="5520775" y="3725158"/>
          <a:ext cx="3359035" cy="2845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054779"/>
                <a:gridCol w="1152128"/>
                <a:gridCol w="115212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Alkaline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Molecular formula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Methane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Butane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Pentane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Hexane</a:t>
                      </a:r>
                      <a:endParaRPr lang="en-GB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GB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36000" marR="36000" marT="36000" marB="3600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  <p:sp>
        <p:nvSpPr>
          <p:cNvPr id="10" name="Oval 9"/>
          <p:cNvSpPr/>
          <p:nvPr/>
        </p:nvSpPr>
        <p:spPr>
          <a:xfrm rot="1078849">
            <a:off x="8597932" y="3515650"/>
            <a:ext cx="504056" cy="504056"/>
          </a:xfrm>
          <a:prstGeom prst="ellipse">
            <a:avLst/>
          </a:prstGeom>
          <a:solidFill>
            <a:srgbClr val="0070C0"/>
          </a:solidFill>
          <a:ln w="76200">
            <a:solidFill>
              <a:srgbClr val="A7C4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hlinkClick r:id="rId3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51926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56438"/>
            <a:ext cx="6048673" cy="56477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How </a:t>
            </a:r>
            <a:r>
              <a:rPr lang="en-US" sz="1900" b="1" dirty="0">
                <a:solidFill>
                  <a:srgbClr val="C00000"/>
                </a:solidFill>
              </a:rPr>
              <a:t>to find the molecular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To find the molecular formula for an unknown compound, you need </a:t>
            </a:r>
            <a:r>
              <a:rPr lang="en-US" sz="1900" dirty="0" smtClean="0"/>
              <a:t>to know </a:t>
            </a:r>
            <a:r>
              <a:rPr lang="en-US" sz="1900" dirty="0"/>
              <a:t>these:</a:t>
            </a:r>
          </a:p>
          <a:p>
            <a:pPr marL="7239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the </a:t>
            </a:r>
            <a:r>
              <a:rPr lang="en-US" sz="1900" b="1" dirty="0">
                <a:solidFill>
                  <a:srgbClr val="FF0000"/>
                </a:solidFill>
              </a:rPr>
              <a:t>relative molecular mass </a:t>
            </a:r>
            <a:r>
              <a:rPr lang="en-US" sz="1900" dirty="0"/>
              <a:t>of the compound (</a:t>
            </a:r>
            <a:r>
              <a:rPr lang="en-US" sz="1900" b="1" i="1" dirty="0" err="1"/>
              <a:t>M</a:t>
            </a:r>
            <a:r>
              <a:rPr lang="en-US" sz="1900" b="1" i="1" baseline="-25000" dirty="0" err="1"/>
              <a:t>r</a:t>
            </a:r>
            <a:r>
              <a:rPr lang="en-US" sz="1900" dirty="0"/>
              <a:t>). This can be </a:t>
            </a:r>
            <a:r>
              <a:rPr lang="en-US" sz="1900" dirty="0" smtClean="0"/>
              <a:t>found using </a:t>
            </a:r>
            <a:r>
              <a:rPr lang="en-US" sz="1900" dirty="0"/>
              <a:t>a mass spectrometer.</a:t>
            </a:r>
          </a:p>
          <a:p>
            <a:pPr marL="7239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its </a:t>
            </a:r>
            <a:r>
              <a:rPr lang="en-US" sz="1900" b="1" dirty="0">
                <a:solidFill>
                  <a:srgbClr val="FF0000"/>
                </a:solidFill>
              </a:rPr>
              <a:t>empirical formula</a:t>
            </a:r>
            <a:r>
              <a:rPr lang="en-US" sz="1900" dirty="0"/>
              <a:t>. This is found by experiment, as on </a:t>
            </a:r>
            <a:r>
              <a:rPr lang="en-US" sz="1900" dirty="0" smtClean="0"/>
              <a:t>slide 40.</a:t>
            </a:r>
            <a:endParaRPr lang="en-US" sz="1900" dirty="0"/>
          </a:p>
          <a:p>
            <a:pPr marL="723900" lvl="7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1900" dirty="0" smtClean="0"/>
              <a:t>its </a:t>
            </a:r>
            <a:r>
              <a:rPr lang="en-US" sz="1900" b="1" dirty="0">
                <a:solidFill>
                  <a:srgbClr val="FF0000"/>
                </a:solidFill>
              </a:rPr>
              <a:t>empirical mass</a:t>
            </a:r>
            <a:r>
              <a:rPr lang="en-US" sz="1900" dirty="0"/>
              <a:t>. This is the mass calculated using the </a:t>
            </a:r>
            <a:r>
              <a:rPr lang="en-US" sz="1900" dirty="0" smtClean="0"/>
              <a:t>empirical formula </a:t>
            </a:r>
            <a:r>
              <a:rPr lang="en-US" sz="1900" dirty="0"/>
              <a:t>and </a:t>
            </a:r>
            <a:r>
              <a:rPr lang="en-US" sz="1900" dirty="0" err="1"/>
              <a:t>A</a:t>
            </a:r>
            <a:r>
              <a:rPr lang="en-US" sz="1900" baseline="-25000" dirty="0" err="1"/>
              <a:t>r</a:t>
            </a:r>
            <a:r>
              <a:rPr lang="en-US" sz="1900" dirty="0"/>
              <a:t> values.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Once you know those, you can work out the molecular formula </a:t>
            </a:r>
            <a:r>
              <a:rPr lang="en-US" sz="1900" dirty="0" smtClean="0"/>
              <a:t>by following </a:t>
            </a:r>
            <a:r>
              <a:rPr lang="en-US" sz="1900" dirty="0"/>
              <a:t>these steps</a:t>
            </a:r>
            <a:r>
              <a:rPr lang="en-US" sz="1900" dirty="0" smtClean="0"/>
              <a:t>: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b="1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b="1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b="1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b="1" dirty="0" smtClean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1900" b="1" dirty="0"/>
          </a:p>
          <a:p>
            <a:pPr marL="0" lvl="7">
              <a:buClr>
                <a:srgbClr val="0070C0"/>
              </a:buClr>
            </a:pPr>
            <a:endParaRPr lang="en-US" sz="1900" b="1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Let’s look at two examples.</a:t>
            </a:r>
            <a:endParaRPr lang="en-US" sz="1900" b="1" dirty="0" smtClean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2" y="4842445"/>
            <a:ext cx="8784976" cy="1538883"/>
          </a:xfrm>
          <a:prstGeom prst="rect">
            <a:avLst/>
          </a:prstGeom>
          <a:solidFill>
            <a:srgbClr val="A7C4FF"/>
          </a:solidFill>
        </p:spPr>
        <p:txBody>
          <a:bodyPr wrap="square">
            <a:spAutoFit/>
          </a:bodyPr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To find the molecular formula:</a:t>
            </a:r>
          </a:p>
          <a:p>
            <a:endParaRPr lang="en-GB" sz="16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tabLst>
                <a:tab pos="3313113" algn="l"/>
              </a:tabLst>
            </a:pPr>
            <a:r>
              <a:rPr lang="en-GB" sz="2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GB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Calculate	 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compound. This gives a number,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Multiply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numbers in the empirical formula by </a:t>
            </a:r>
            <a:r>
              <a:rPr lang="en-US" sz="2000" i="1" dirty="0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11971" y="5177517"/>
            <a:ext cx="1923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 smtClean="0"/>
              <a:t>         </a:t>
            </a:r>
            <a:r>
              <a:rPr lang="en-GB" sz="2000" b="1" i="1" u="sng" dirty="0" smtClean="0"/>
              <a:t>M</a:t>
            </a:r>
            <a:r>
              <a:rPr lang="en-GB" sz="2000" b="1" i="1" u="sng" baseline="-25000" dirty="0" smtClean="0"/>
              <a:t>r</a:t>
            </a:r>
            <a:r>
              <a:rPr lang="en-GB" sz="2000" u="sng" dirty="0" smtClean="0"/>
              <a:t>           </a:t>
            </a:r>
            <a:endParaRPr lang="en-GB" sz="2000" u="sng" baseline="-25000" dirty="0" smtClean="0"/>
          </a:p>
          <a:p>
            <a:r>
              <a:rPr lang="en-GB" sz="2000" dirty="0" smtClean="0"/>
              <a:t>Empirical mass</a:t>
            </a:r>
            <a:endParaRPr lang="en-GB" sz="20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626"/>
          <a:stretch/>
        </p:blipFill>
        <p:spPr>
          <a:xfrm>
            <a:off x="6336196" y="1156437"/>
            <a:ext cx="2628292" cy="211536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6336196" y="3340149"/>
            <a:ext cx="262829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1500" dirty="0"/>
              <a:t>A mass spectrometer, for </a:t>
            </a:r>
            <a:r>
              <a:rPr lang="en-US" sz="1500" dirty="0" smtClean="0"/>
              <a:t>finding relative </a:t>
            </a:r>
            <a:r>
              <a:rPr lang="en-US" sz="1500" dirty="0"/>
              <a:t>molecular mass. It compares </a:t>
            </a:r>
            <a:r>
              <a:rPr lang="en-US" sz="1500" dirty="0" smtClean="0"/>
              <a:t>the mass </a:t>
            </a:r>
            <a:r>
              <a:rPr lang="en-US" sz="1500" dirty="0"/>
              <a:t>of a molecule with the mass of </a:t>
            </a:r>
            <a:r>
              <a:rPr lang="en-US" sz="1500" dirty="0" smtClean="0"/>
              <a:t>a carbon-12 </a:t>
            </a:r>
            <a:r>
              <a:rPr lang="en-US" sz="1500" dirty="0"/>
              <a:t>atom, using an electric field.</a:t>
            </a:r>
            <a:endParaRPr lang="en-GB" sz="1500" dirty="0"/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61342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56438"/>
            <a:ext cx="6048673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200" b="1" dirty="0">
                <a:solidFill>
                  <a:srgbClr val="C00000"/>
                </a:solidFill>
              </a:rPr>
              <a:t>Calculating the molecular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b="1" i="1" dirty="0"/>
              <a:t>Example 1</a:t>
            </a:r>
            <a:r>
              <a:rPr lang="en-US" sz="2200" dirty="0"/>
              <a:t> </a:t>
            </a:r>
            <a:r>
              <a:rPr lang="en-US" sz="2200" dirty="0" smtClean="0"/>
              <a:t>    A </a:t>
            </a:r>
            <a:r>
              <a:rPr lang="en-US" sz="2200" dirty="0"/>
              <a:t>molecular compound has the empirical formula </a:t>
            </a:r>
            <a:r>
              <a:rPr lang="en-US" sz="2200" dirty="0" smtClean="0"/>
              <a:t>HO. Its </a:t>
            </a:r>
            <a:r>
              <a:rPr lang="en-US" sz="2200" dirty="0"/>
              <a:t>relative molecular mass is 34. What is its molecular formula</a:t>
            </a:r>
            <a:r>
              <a:rPr lang="en-US" sz="2200" dirty="0" smtClean="0"/>
              <a:t>?</a:t>
            </a:r>
            <a:br>
              <a:rPr lang="en-US" sz="2200" dirty="0" smtClean="0"/>
            </a:br>
            <a:r>
              <a:rPr lang="en-US" sz="2200" dirty="0" smtClean="0"/>
              <a:t>(</a:t>
            </a:r>
            <a:r>
              <a:rPr lang="en-US" sz="2200" dirty="0" err="1"/>
              <a:t>A</a:t>
            </a:r>
            <a:r>
              <a:rPr lang="en-US" sz="2200" baseline="-25000" dirty="0" err="1"/>
              <a:t>r</a:t>
            </a:r>
            <a:r>
              <a:rPr lang="en-US" sz="2200" dirty="0"/>
              <a:t> : H </a:t>
            </a:r>
            <a:r>
              <a:rPr lang="en-US" sz="2200" dirty="0" smtClean="0"/>
              <a:t>= </a:t>
            </a:r>
            <a:r>
              <a:rPr lang="en-US" sz="2200" dirty="0"/>
              <a:t>1, O </a:t>
            </a:r>
            <a:r>
              <a:rPr lang="en-US" sz="2200" dirty="0" smtClean="0"/>
              <a:t>= 16).</a:t>
            </a:r>
            <a:endParaRPr lang="en-US" sz="22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For the empirical formula HO, the empirical mass </a:t>
            </a:r>
            <a:r>
              <a:rPr lang="en-US" sz="2200" dirty="0" smtClean="0"/>
              <a:t>= </a:t>
            </a:r>
            <a:r>
              <a:rPr lang="en-US" sz="2200" dirty="0"/>
              <a:t>17. But </a:t>
            </a:r>
            <a:r>
              <a:rPr lang="en-US" sz="2200" b="1" i="1" dirty="0" err="1"/>
              <a:t>M</a:t>
            </a:r>
            <a:r>
              <a:rPr lang="en-US" sz="2200" b="1" i="1" baseline="-25000" dirty="0" err="1"/>
              <a:t>r</a:t>
            </a:r>
            <a:r>
              <a:rPr lang="en-US" sz="2200" dirty="0"/>
              <a:t> </a:t>
            </a:r>
            <a:r>
              <a:rPr lang="en-US" sz="2200" dirty="0" smtClean="0"/>
              <a:t>= </a:t>
            </a:r>
            <a:r>
              <a:rPr lang="en-US" sz="2200" dirty="0"/>
              <a:t>34</a:t>
            </a:r>
            <a:r>
              <a:rPr lang="en-US" sz="2200" dirty="0" smtClean="0"/>
              <a:t>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 smtClean="0"/>
              <a:t>So			= 	= 2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So </a:t>
            </a:r>
            <a:r>
              <a:rPr lang="en-US" sz="2200" dirty="0"/>
              <a:t>the molecular formula is 2 </a:t>
            </a:r>
            <a:r>
              <a:rPr lang="en-US" sz="2200" dirty="0" smtClean="0"/>
              <a:t>X </a:t>
            </a:r>
            <a:r>
              <a:rPr lang="en-US" sz="2200" dirty="0"/>
              <a:t>HO, or </a:t>
            </a:r>
            <a:r>
              <a:rPr lang="en-US" sz="2200" b="1" dirty="0" smtClean="0">
                <a:solidFill>
                  <a:srgbClr val="FF0000"/>
                </a:solidFill>
              </a:rPr>
              <a:t>H</a:t>
            </a:r>
            <a:r>
              <a:rPr lang="en-US" sz="22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</a:rPr>
              <a:t>O</a:t>
            </a:r>
            <a:r>
              <a:rPr lang="en-US" sz="22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200" dirty="0" smtClean="0"/>
              <a:t>.</a:t>
            </a:r>
            <a:br>
              <a:rPr lang="en-US" sz="2200" dirty="0" smtClean="0"/>
            </a:br>
            <a:r>
              <a:rPr lang="en-US" sz="2200" dirty="0" smtClean="0"/>
              <a:t>So </a:t>
            </a:r>
            <a:r>
              <a:rPr lang="en-US" sz="2200" dirty="0"/>
              <a:t>the compound is hydrogen peroxide.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Note how you write the 2 after the symbols, when you multiply.</a:t>
            </a:r>
            <a:endParaRPr lang="en-US" sz="2200" b="1" dirty="0" smtClean="0"/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228184" y="4580290"/>
            <a:ext cx="27003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Using hydrogen peroxide solution </a:t>
            </a:r>
            <a:r>
              <a:rPr lang="en-US" sz="2000" dirty="0" smtClean="0"/>
              <a:t>to clean </a:t>
            </a:r>
            <a:r>
              <a:rPr lang="en-US" sz="2000" dirty="0"/>
              <a:t>a hospital floor. Hydrogen </a:t>
            </a:r>
            <a:r>
              <a:rPr lang="en-US" sz="2000" dirty="0" smtClean="0"/>
              <a:t>peroxide acts </a:t>
            </a:r>
            <a:r>
              <a:rPr lang="en-US" sz="2000" dirty="0"/>
              <a:t>as a bleach, and kills germs.</a:t>
            </a:r>
            <a:endParaRPr lang="en-GB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8" r="8082"/>
          <a:stretch/>
        </p:blipFill>
        <p:spPr>
          <a:xfrm>
            <a:off x="6264188" y="1156438"/>
            <a:ext cx="2664296" cy="33021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043608" y="4104605"/>
            <a:ext cx="19239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 smtClean="0"/>
              <a:t>         </a:t>
            </a:r>
            <a:r>
              <a:rPr lang="en-GB" sz="2000" b="1" i="1" u="sng" dirty="0" smtClean="0"/>
              <a:t>M</a:t>
            </a:r>
            <a:r>
              <a:rPr lang="en-GB" sz="2000" b="1" i="1" u="sng" baseline="-25000" dirty="0" smtClean="0"/>
              <a:t>r</a:t>
            </a:r>
            <a:r>
              <a:rPr lang="en-GB" sz="2000" u="sng" dirty="0" smtClean="0"/>
              <a:t>           </a:t>
            </a:r>
            <a:endParaRPr lang="en-GB" sz="2000" u="sng" baseline="-25000" dirty="0" smtClean="0"/>
          </a:p>
          <a:p>
            <a:r>
              <a:rPr lang="en-GB" sz="2000" dirty="0" smtClean="0"/>
              <a:t>Empirical mass</a:t>
            </a:r>
            <a:endParaRPr lang="en-GB" sz="2000" dirty="0"/>
          </a:p>
        </p:txBody>
      </p:sp>
      <p:sp>
        <p:nvSpPr>
          <p:cNvPr id="12" name="TextBox 11"/>
          <p:cNvSpPr txBox="1"/>
          <p:nvPr/>
        </p:nvSpPr>
        <p:spPr>
          <a:xfrm>
            <a:off x="3347864" y="4104605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u="sng" dirty="0" smtClean="0"/>
              <a:t>34</a:t>
            </a:r>
            <a:endParaRPr lang="en-GB" sz="2000" u="sng" baseline="-25000" dirty="0" smtClean="0"/>
          </a:p>
          <a:p>
            <a:r>
              <a:rPr lang="en-GB" sz="2000" dirty="0" smtClean="0"/>
              <a:t>17</a:t>
            </a:r>
            <a:endParaRPr lang="en-GB" sz="2000" dirty="0"/>
          </a:p>
        </p:txBody>
      </p:sp>
      <p:sp>
        <p:nvSpPr>
          <p:cNvPr id="9" name="TextBox 8">
            <a:hlinkClick r:id="rId4" action="ppaction://hlinksldjump"/>
          </p:cNvPr>
          <p:cNvSpPr txBox="1"/>
          <p:nvPr/>
        </p:nvSpPr>
        <p:spPr>
          <a:xfrm>
            <a:off x="8316416" y="5949280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293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6840761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Calculating the molecular formula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i="1" dirty="0"/>
              <a:t>Example 2</a:t>
            </a:r>
            <a:r>
              <a:rPr lang="en-US" dirty="0"/>
              <a:t> </a:t>
            </a:r>
            <a:r>
              <a:rPr lang="en-US" dirty="0" smtClean="0"/>
              <a:t>  Octane </a:t>
            </a:r>
            <a:r>
              <a:rPr lang="en-US" dirty="0"/>
              <a:t>is a hydrocarbon – it contains only carbon </a:t>
            </a:r>
            <a:r>
              <a:rPr lang="en-US" dirty="0" smtClean="0"/>
              <a:t>and hydrogen</a:t>
            </a:r>
            <a:r>
              <a:rPr lang="en-US" dirty="0"/>
              <a:t>. It is 84.2% carbon and 15.8% hydrogen by mass. Its </a:t>
            </a:r>
            <a:r>
              <a:rPr lang="en-US" b="1" i="1" dirty="0" err="1"/>
              <a:t>M</a:t>
            </a:r>
            <a:r>
              <a:rPr lang="en-US" b="1" i="1" baseline="-25000" dirty="0" err="1"/>
              <a:t>r</a:t>
            </a:r>
            <a:r>
              <a:rPr lang="en-US" dirty="0"/>
              <a:t> is </a:t>
            </a:r>
            <a:r>
              <a:rPr lang="en-US" dirty="0" smtClean="0"/>
              <a:t>114. What </a:t>
            </a:r>
            <a:r>
              <a:rPr lang="en-US" dirty="0"/>
              <a:t>is its molecular formula?</a:t>
            </a:r>
          </a:p>
          <a:p>
            <a:pPr marL="342900" lvl="7" indent="-34290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First </a:t>
            </a:r>
            <a:r>
              <a:rPr lang="en-US" dirty="0"/>
              <a:t>find the empirical formula for the </a:t>
            </a:r>
            <a:r>
              <a:rPr lang="en-US" dirty="0" smtClean="0"/>
              <a:t>compound.</a:t>
            </a:r>
            <a:br>
              <a:rPr lang="en-US" dirty="0" smtClean="0"/>
            </a:br>
            <a:r>
              <a:rPr lang="en-US" dirty="0" smtClean="0"/>
              <a:t>From </a:t>
            </a:r>
            <a:r>
              <a:rPr lang="en-US" dirty="0"/>
              <a:t>the %, we can say that in 100 g of octane, 84.2 g is </a:t>
            </a:r>
            <a:r>
              <a:rPr lang="en-US" dirty="0" smtClean="0"/>
              <a:t>carbon and </a:t>
            </a:r>
            <a:r>
              <a:rPr lang="en-US" dirty="0"/>
              <a:t>15.8 g is </a:t>
            </a:r>
            <a:r>
              <a:rPr lang="en-US" dirty="0" smtClean="0"/>
              <a:t>hydrogen.</a:t>
            </a:r>
            <a:br>
              <a:rPr lang="en-US" dirty="0" smtClean="0"/>
            </a:br>
            <a:r>
              <a:rPr lang="en-US" dirty="0" smtClean="0"/>
              <a:t>So </a:t>
            </a:r>
            <a:r>
              <a:rPr lang="en-US" dirty="0"/>
              <a:t>84.2 g of carbon combines with 15.8 g of </a:t>
            </a:r>
            <a:r>
              <a:rPr lang="en-US" dirty="0" smtClean="0"/>
              <a:t>hydrogen.</a:t>
            </a:r>
            <a:br>
              <a:rPr lang="en-US" dirty="0" smtClean="0"/>
            </a:br>
            <a:r>
              <a:rPr lang="en-US" dirty="0" smtClean="0"/>
              <a:t>Changing </a:t>
            </a:r>
            <a:r>
              <a:rPr lang="en-US" dirty="0"/>
              <a:t>masses to moles</a:t>
            </a:r>
            <a:r>
              <a:rPr lang="en-US" dirty="0" smtClean="0"/>
              <a:t>:</a:t>
            </a:r>
            <a:br>
              <a:rPr lang="en-US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dirty="0" smtClean="0"/>
              <a:t>           moles </a:t>
            </a:r>
            <a:r>
              <a:rPr lang="en-US" dirty="0"/>
              <a:t>of carbon atoms combine with </a:t>
            </a:r>
            <a:r>
              <a:rPr lang="en-US" dirty="0" smtClean="0"/>
              <a:t>          moles </a:t>
            </a:r>
            <a:r>
              <a:rPr lang="en-US" dirty="0"/>
              <a:t>of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hydrogen atoms</a:t>
            </a:r>
            <a:r>
              <a:rPr lang="en-US" dirty="0"/>
              <a:t>, </a:t>
            </a:r>
            <a:r>
              <a:rPr lang="en-US" dirty="0" smtClean="0"/>
              <a:t>or</a:t>
            </a:r>
            <a:br>
              <a:rPr lang="en-US" dirty="0" smtClean="0"/>
            </a:br>
            <a:r>
              <a:rPr lang="en-US" dirty="0" smtClean="0"/>
              <a:t>7.02 </a:t>
            </a:r>
            <a:r>
              <a:rPr lang="en-US" dirty="0"/>
              <a:t>moles of carbon atoms combine with 15.8 moles of </a:t>
            </a:r>
            <a:r>
              <a:rPr lang="en-US" dirty="0" smtClean="0"/>
              <a:t>hydrogen atoms</a:t>
            </a:r>
            <a:r>
              <a:rPr lang="en-US" dirty="0"/>
              <a:t>, </a:t>
            </a:r>
            <a:r>
              <a:rPr lang="en-US" dirty="0" smtClean="0"/>
              <a:t>so</a:t>
            </a:r>
            <a:br>
              <a:rPr lang="en-US" dirty="0" smtClean="0"/>
            </a:br>
            <a:r>
              <a:rPr lang="en-US" b="1" dirty="0" smtClean="0"/>
              <a:t>1 </a:t>
            </a:r>
            <a:r>
              <a:rPr lang="en-US" b="1" dirty="0"/>
              <a:t>mole</a:t>
            </a:r>
            <a:r>
              <a:rPr lang="en-US" dirty="0"/>
              <a:t> of carbon atoms combines </a:t>
            </a:r>
            <a:r>
              <a:rPr lang="en-US" dirty="0" smtClean="0"/>
              <a:t>with           or </a:t>
            </a:r>
            <a:r>
              <a:rPr lang="en-US" dirty="0"/>
              <a:t>2.25 moles </a:t>
            </a:r>
            <a:r>
              <a:rPr lang="en-US" dirty="0" smtClean="0"/>
              <a:t>of hydrogen </a:t>
            </a:r>
            <a:r>
              <a:rPr lang="en-US" dirty="0"/>
              <a:t>atoms.</a:t>
            </a:r>
          </a:p>
          <a:p>
            <a:pPr marL="342900" lvl="7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So the atoms combine in the ratio of 1: 2.25 or </a:t>
            </a:r>
            <a:r>
              <a:rPr lang="en-US" b="1" dirty="0"/>
              <a:t>4:9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Give the ratio as </a:t>
            </a:r>
            <a:r>
              <a:rPr lang="en-US" i="1" dirty="0"/>
              <a:t>whole </a:t>
            </a:r>
            <a:r>
              <a:rPr lang="en-US" dirty="0"/>
              <a:t>numbers, since only whole atoms combine</a:t>
            </a:r>
            <a:r>
              <a:rPr lang="en-US" dirty="0" smtClean="0"/>
              <a:t>.) The </a:t>
            </a:r>
            <a:r>
              <a:rPr lang="en-US" dirty="0"/>
              <a:t>empirical formula of octane is therefore </a:t>
            </a:r>
            <a:r>
              <a:rPr lang="en-US" b="1" dirty="0">
                <a:solidFill>
                  <a:srgbClr val="FF0000"/>
                </a:solidFill>
              </a:rPr>
              <a:t>C</a:t>
            </a:r>
            <a:r>
              <a:rPr lang="en-US" b="1" baseline="-25000" dirty="0">
                <a:solidFill>
                  <a:srgbClr val="FF0000"/>
                </a:solidFill>
              </a:rPr>
              <a:t>4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9</a:t>
            </a:r>
            <a:r>
              <a:rPr lang="en-US" b="1" dirty="0">
                <a:solidFill>
                  <a:srgbClr val="FF0000"/>
                </a:solidFill>
              </a:rPr>
              <a:t>.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20272" y="3651989"/>
            <a:ext cx="19186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49263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Octane is one of the main </a:t>
            </a:r>
            <a:r>
              <a:rPr lang="en-US" dirty="0" smtClean="0"/>
              <a:t>ingredients in </a:t>
            </a:r>
            <a:r>
              <a:rPr lang="en-US" dirty="0"/>
              <a:t>gasoline (petrol). When it burns in </a:t>
            </a:r>
            <a:r>
              <a:rPr lang="en-US" dirty="0" smtClean="0"/>
              <a:t>the engine</a:t>
            </a:r>
            <a:r>
              <a:rPr lang="en-US" dirty="0"/>
              <a:t>, it gives out lots of energy </a:t>
            </a:r>
            <a:r>
              <a:rPr lang="en-US" dirty="0" smtClean="0"/>
              <a:t>to move </a:t>
            </a:r>
            <a:r>
              <a:rPr lang="en-US" dirty="0"/>
              <a:t>that car.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3718773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84.2</a:t>
            </a:r>
            <a:endParaRPr lang="en-GB" u="sng" baseline="-25000" dirty="0" smtClean="0"/>
          </a:p>
          <a:p>
            <a:pPr algn="ctr"/>
            <a:r>
              <a:rPr lang="en-GB" dirty="0" smtClean="0"/>
              <a:t>12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" r="5263"/>
          <a:stretch/>
        </p:blipFill>
        <p:spPr>
          <a:xfrm>
            <a:off x="7020272" y="1196752"/>
            <a:ext cx="1918655" cy="23762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004048" y="3718773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15.8</a:t>
            </a:r>
            <a:endParaRPr lang="en-GB" u="sng" baseline="-25000" dirty="0" smtClean="0"/>
          </a:p>
          <a:p>
            <a:pPr algn="ctr"/>
            <a:r>
              <a:rPr lang="en-GB" dirty="0" smtClean="0"/>
              <a:t>1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4586565" y="5086925"/>
            <a:ext cx="6335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u="sng" dirty="0" smtClean="0"/>
              <a:t>15.8</a:t>
            </a:r>
            <a:endParaRPr lang="en-GB" u="sng" baseline="-25000" dirty="0" smtClean="0"/>
          </a:p>
          <a:p>
            <a:pPr algn="ctr"/>
            <a:r>
              <a:rPr lang="en-GB" dirty="0" smtClean="0"/>
              <a:t>7.02</a:t>
            </a:r>
            <a:endParaRPr lang="en-GB" dirty="0"/>
          </a:p>
        </p:txBody>
      </p:sp>
      <p:sp>
        <p:nvSpPr>
          <p:cNvPr id="11" name="TextBox 10">
            <a:hlinkClick r:id="rId4" action="ppaction://hlinksldjump"/>
          </p:cNvPr>
          <p:cNvSpPr txBox="1"/>
          <p:nvPr/>
        </p:nvSpPr>
        <p:spPr>
          <a:xfrm>
            <a:off x="8316416" y="5910371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47384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6.6 – </a:t>
            </a:r>
            <a:r>
              <a:rPr lang="en-US" sz="3700" dirty="0" smtClean="0"/>
              <a:t>From Empirical to Final Formula</a:t>
            </a:r>
            <a:endParaRPr lang="en-GB" sz="37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684076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b="1" dirty="0" smtClean="0"/>
              <a:t>Then </a:t>
            </a:r>
            <a:r>
              <a:rPr lang="en-US" sz="2400" b="1" dirty="0"/>
              <a:t>use </a:t>
            </a:r>
            <a:r>
              <a:rPr lang="en-US" sz="2400" b="1" i="1" dirty="0" err="1"/>
              <a:t>M</a:t>
            </a:r>
            <a:r>
              <a:rPr lang="en-US" sz="2400" b="1" i="1" baseline="-25000" dirty="0" err="1"/>
              <a:t>r</a:t>
            </a:r>
            <a:r>
              <a:rPr lang="en-US" sz="2400" b="1" dirty="0"/>
              <a:t> to find the molecular </a:t>
            </a:r>
            <a:r>
              <a:rPr lang="en-US" sz="2400" b="1" dirty="0" smtClean="0"/>
              <a:t>formula.</a:t>
            </a:r>
            <a:br>
              <a:rPr lang="en-US" sz="2400" b="1" dirty="0" smtClean="0"/>
            </a:br>
            <a:r>
              <a:rPr lang="en-US" sz="2400" dirty="0" smtClean="0"/>
              <a:t>For </a:t>
            </a:r>
            <a:r>
              <a:rPr lang="en-US" sz="2400" dirty="0"/>
              <a:t>the empirical formula (C</a:t>
            </a:r>
            <a:r>
              <a:rPr lang="en-US" sz="2400" baseline="-25000" dirty="0"/>
              <a:t>4</a:t>
            </a:r>
            <a:r>
              <a:rPr lang="en-US" sz="2400" dirty="0"/>
              <a:t>H</a:t>
            </a:r>
            <a:r>
              <a:rPr lang="en-US" sz="2400" baseline="-25000" dirty="0"/>
              <a:t>9</a:t>
            </a:r>
            <a:r>
              <a:rPr lang="en-US" sz="2400" dirty="0"/>
              <a:t>), the empirical mass </a:t>
            </a:r>
            <a:r>
              <a:rPr lang="en-US" sz="2400" dirty="0" smtClean="0"/>
              <a:t>= </a:t>
            </a:r>
            <a:r>
              <a:rPr lang="en-US" sz="2400" dirty="0"/>
              <a:t>57.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But </a:t>
            </a:r>
            <a:r>
              <a:rPr lang="en-US" sz="2400" i="1" dirty="0" err="1"/>
              <a:t>M</a:t>
            </a:r>
            <a:r>
              <a:rPr lang="en-US" sz="2400" i="1" baseline="-25000" dirty="0" err="1"/>
              <a:t>r</a:t>
            </a:r>
            <a:r>
              <a:rPr lang="en-US" sz="2400" dirty="0"/>
              <a:t> </a:t>
            </a:r>
            <a:r>
              <a:rPr lang="en-US" sz="2400" dirty="0" smtClean="0"/>
              <a:t>= 114.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So				=	   = 2 </a:t>
            </a:r>
            <a:endParaRPr lang="en-US" sz="2400" dirty="0"/>
          </a:p>
          <a:p>
            <a:pPr marL="449263" lvl="7" indent="-449263">
              <a:buClr>
                <a:srgbClr val="0070C0"/>
              </a:buClr>
            </a:pPr>
            <a:endParaRPr lang="en-US" sz="2400" dirty="0"/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So </a:t>
            </a:r>
            <a:r>
              <a:rPr lang="en-US" sz="2400" dirty="0"/>
              <a:t>the molecular formula of octane is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>
                <a:solidFill>
                  <a:srgbClr val="FF0000"/>
                </a:solidFill>
              </a:rPr>
              <a:t>2 X </a:t>
            </a:r>
            <a:r>
              <a:rPr lang="en-US" sz="2400" dirty="0">
                <a:solidFill>
                  <a:srgbClr val="FF0000"/>
                </a:solidFill>
              </a:rPr>
              <a:t>C</a:t>
            </a:r>
            <a:r>
              <a:rPr lang="en-US" sz="2400" baseline="-25000" dirty="0">
                <a:solidFill>
                  <a:srgbClr val="FF0000"/>
                </a:solidFill>
              </a:rPr>
              <a:t>4</a:t>
            </a:r>
            <a:r>
              <a:rPr lang="en-US" sz="2400" dirty="0">
                <a:solidFill>
                  <a:srgbClr val="FF0000"/>
                </a:solidFill>
              </a:rPr>
              <a:t>H</a:t>
            </a:r>
            <a:r>
              <a:rPr lang="en-US" sz="2400" baseline="-25000" dirty="0">
                <a:solidFill>
                  <a:srgbClr val="FF0000"/>
                </a:solidFill>
              </a:rPr>
              <a:t>9</a:t>
            </a:r>
            <a:r>
              <a:rPr lang="en-US" sz="2400" dirty="0">
                <a:solidFill>
                  <a:srgbClr val="FF0000"/>
                </a:solidFill>
              </a:rPr>
              <a:t> or C</a:t>
            </a:r>
            <a:r>
              <a:rPr lang="en-US" sz="2400" baseline="-25000" dirty="0">
                <a:solidFill>
                  <a:srgbClr val="FF0000"/>
                </a:solidFill>
              </a:rPr>
              <a:t>8</a:t>
            </a:r>
            <a:r>
              <a:rPr lang="en-US" sz="2400" dirty="0">
                <a:solidFill>
                  <a:srgbClr val="FF0000"/>
                </a:solidFill>
              </a:rPr>
              <a:t>H</a:t>
            </a:r>
            <a:r>
              <a:rPr lang="en-US" sz="2400" baseline="-25000" dirty="0">
                <a:solidFill>
                  <a:srgbClr val="FF0000"/>
                </a:solidFill>
              </a:rPr>
              <a:t>18</a:t>
            </a:r>
            <a:r>
              <a:rPr lang="en-US" sz="2400" dirty="0">
                <a:solidFill>
                  <a:srgbClr val="FF0000"/>
                </a:solidFill>
              </a:rPr>
              <a:t>.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020272" y="3651989"/>
            <a:ext cx="191865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Octane is one of the main </a:t>
            </a:r>
            <a:r>
              <a:rPr lang="en-US" dirty="0" smtClean="0"/>
              <a:t>ingredients in </a:t>
            </a:r>
            <a:r>
              <a:rPr lang="en-US" dirty="0"/>
              <a:t>gasoline (petrol). When it burns in </a:t>
            </a:r>
            <a:r>
              <a:rPr lang="en-US" dirty="0" smtClean="0"/>
              <a:t>the engine</a:t>
            </a:r>
            <a:r>
              <a:rPr lang="en-US" dirty="0"/>
              <a:t>, it gives out lots of energy </a:t>
            </a:r>
            <a:r>
              <a:rPr lang="en-US" dirty="0" smtClean="0"/>
              <a:t>to move </a:t>
            </a:r>
            <a:r>
              <a:rPr lang="en-US" dirty="0"/>
              <a:t>that car.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63" r="5263"/>
          <a:stretch/>
        </p:blipFill>
        <p:spPr>
          <a:xfrm>
            <a:off x="7020272" y="1196752"/>
            <a:ext cx="1918655" cy="2376264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224761" y="2780928"/>
            <a:ext cx="67640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2400" u="sng" dirty="0" smtClean="0"/>
              <a:t>114</a:t>
            </a:r>
            <a:endParaRPr lang="en-GB" sz="2400" u="sng" baseline="-25000" dirty="0" smtClean="0"/>
          </a:p>
          <a:p>
            <a:pPr algn="ctr"/>
            <a:r>
              <a:rPr lang="en-GB" sz="2400" dirty="0" smtClean="0"/>
              <a:t>57</a:t>
            </a:r>
            <a:endParaRPr lang="en-GB" sz="2400" dirty="0"/>
          </a:p>
        </p:txBody>
      </p:sp>
      <p:sp>
        <p:nvSpPr>
          <p:cNvPr id="11" name="TextBox 10"/>
          <p:cNvSpPr txBox="1"/>
          <p:nvPr/>
        </p:nvSpPr>
        <p:spPr>
          <a:xfrm>
            <a:off x="1403648" y="2859901"/>
            <a:ext cx="227337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u="sng" dirty="0" smtClean="0"/>
              <a:t>         </a:t>
            </a:r>
            <a:r>
              <a:rPr lang="en-GB" sz="2400" b="1" i="1" u="sng" dirty="0" smtClean="0"/>
              <a:t>M</a:t>
            </a:r>
            <a:r>
              <a:rPr lang="en-GB" sz="2400" b="1" i="1" u="sng" baseline="-25000" dirty="0" smtClean="0"/>
              <a:t>r</a:t>
            </a:r>
            <a:r>
              <a:rPr lang="en-GB" sz="2400" u="sng" dirty="0" smtClean="0"/>
              <a:t>           </a:t>
            </a:r>
            <a:endParaRPr lang="en-GB" sz="2400" u="sng" baseline="-25000" dirty="0" smtClean="0"/>
          </a:p>
          <a:p>
            <a:r>
              <a:rPr lang="en-GB" sz="2400" dirty="0" smtClean="0"/>
              <a:t>Empirical mass</a:t>
            </a:r>
            <a:endParaRPr lang="en-GB" sz="2400" dirty="0"/>
          </a:p>
        </p:txBody>
      </p:sp>
      <p:pic>
        <p:nvPicPr>
          <p:cNvPr id="15" name="6.7 - Octane Formula C8H1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204192" y="4572758"/>
            <a:ext cx="3719736" cy="2092352"/>
          </a:xfrm>
          <a:prstGeom prst="rect">
            <a:avLst/>
          </a:prstGeom>
        </p:spPr>
      </p:pic>
      <p:sp>
        <p:nvSpPr>
          <p:cNvPr id="3" name="TextBox 2">
            <a:hlinkClick r:id="rId7" action="ppaction://hlinkfile"/>
          </p:cNvPr>
          <p:cNvSpPr txBox="1"/>
          <p:nvPr/>
        </p:nvSpPr>
        <p:spPr>
          <a:xfrm>
            <a:off x="4097364" y="6237312"/>
            <a:ext cx="2749471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GB" dirty="0" smtClean="0"/>
              <a:t>Octane empirical formula</a:t>
            </a:r>
            <a:endParaRPr lang="en-GB" dirty="0"/>
          </a:p>
        </p:txBody>
      </p:sp>
      <p:sp>
        <p:nvSpPr>
          <p:cNvPr id="12" name="TextBox 11">
            <a:hlinkClick r:id="rId8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7261491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48000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In </a:t>
            </a:r>
            <a:r>
              <a:rPr lang="en-US" sz="2200" dirty="0"/>
              <a:t>the ionic compound magnesium chloride, magnesium </a:t>
            </a:r>
            <a:r>
              <a:rPr lang="en-US" sz="2200" dirty="0" smtClean="0"/>
              <a:t>and chlorine </a:t>
            </a:r>
            <a:r>
              <a:rPr lang="en-US" sz="2200" dirty="0"/>
              <a:t>atoms combine in the ratio 1:2. What is the </a:t>
            </a:r>
            <a:r>
              <a:rPr lang="en-US" sz="2200" dirty="0" smtClean="0"/>
              <a:t>formula of </a:t>
            </a:r>
            <a:r>
              <a:rPr lang="en-US" sz="2200" dirty="0"/>
              <a:t>magnesium chloride?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In </a:t>
            </a:r>
            <a:r>
              <a:rPr lang="en-US" sz="2200" dirty="0"/>
              <a:t>the ionic compound aluminium fluoride, aluminium </a:t>
            </a:r>
            <a:r>
              <a:rPr lang="en-US" sz="2200" dirty="0" smtClean="0"/>
              <a:t>and fluorine </a:t>
            </a:r>
            <a:r>
              <a:rPr lang="en-US" sz="2200" dirty="0"/>
              <a:t>atoms combine in the ratio 1:3. What is the </a:t>
            </a:r>
            <a:r>
              <a:rPr lang="en-US" sz="2200" dirty="0" smtClean="0"/>
              <a:t>formula of </a:t>
            </a:r>
            <a:r>
              <a:rPr lang="en-US" sz="2200" dirty="0"/>
              <a:t>aluminium fluoride?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is the difference between an empirical formula and </a:t>
            </a:r>
            <a:r>
              <a:rPr lang="en-US" sz="2200" dirty="0" smtClean="0"/>
              <a:t>a molecular </a:t>
            </a:r>
            <a:r>
              <a:rPr lang="en-US" sz="2200" dirty="0"/>
              <a:t>formula? Can they ever be the same?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What </a:t>
            </a:r>
            <a:r>
              <a:rPr lang="en-US" sz="2200" dirty="0"/>
              <a:t>is the empirical formula of benzene, C</a:t>
            </a:r>
            <a:r>
              <a:rPr lang="en-US" sz="2200" baseline="-25000" dirty="0"/>
              <a:t>6</a:t>
            </a:r>
            <a:r>
              <a:rPr lang="en-US" sz="2200" dirty="0"/>
              <a:t>H</a:t>
            </a:r>
            <a:r>
              <a:rPr lang="en-US" sz="2200" baseline="-25000" dirty="0"/>
              <a:t>6</a:t>
            </a:r>
            <a:r>
              <a:rPr lang="en-US" sz="2200" dirty="0"/>
              <a:t>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compound has the empirical formula </a:t>
            </a:r>
            <a:r>
              <a:rPr lang="en-US" sz="2200" dirty="0" smtClean="0"/>
              <a:t>CH2. Its </a:t>
            </a:r>
            <a:r>
              <a:rPr lang="en-US" sz="2200" i="1" dirty="0" err="1"/>
              <a:t>M</a:t>
            </a:r>
            <a:r>
              <a:rPr lang="en-US" sz="2200" i="1" baseline="-25000" dirty="0" err="1"/>
              <a:t>r</a:t>
            </a:r>
            <a:r>
              <a:rPr lang="en-US" sz="2200" dirty="0"/>
              <a:t> is 28. What </a:t>
            </a:r>
            <a:r>
              <a:rPr lang="en-US" sz="2200" dirty="0" smtClean="0"/>
              <a:t>is its </a:t>
            </a:r>
            <a:r>
              <a:rPr lang="en-US" sz="2200" dirty="0"/>
              <a:t>molecular formula?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A </a:t>
            </a:r>
            <a:r>
              <a:rPr lang="en-US" sz="2200" dirty="0"/>
              <a:t>hydrocarbon is 84% carbon, by mass. Its relative </a:t>
            </a:r>
            <a:r>
              <a:rPr lang="en-US" sz="2200" dirty="0" smtClean="0"/>
              <a:t>molecular mass </a:t>
            </a:r>
            <a:r>
              <a:rPr lang="en-US" sz="2200" dirty="0"/>
              <a:t>is 100. </a:t>
            </a:r>
            <a:r>
              <a:rPr lang="en-US" sz="2200" dirty="0" smtClean="0"/>
              <a:t>Find: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 smtClean="0"/>
              <a:t> </a:t>
            </a:r>
            <a:r>
              <a:rPr lang="en-US" sz="2200" dirty="0"/>
              <a:t>its empirical formula </a:t>
            </a:r>
            <a:r>
              <a:rPr lang="en-US" sz="2200" dirty="0" smtClean="0"/>
              <a:t>	</a:t>
            </a:r>
            <a:r>
              <a:rPr lang="en-US" sz="2200" b="1" dirty="0" smtClean="0"/>
              <a:t>b</a:t>
            </a:r>
            <a:r>
              <a:rPr lang="en-US" sz="2200" dirty="0" smtClean="0"/>
              <a:t> </a:t>
            </a:r>
            <a:r>
              <a:rPr lang="en-US" sz="2200" dirty="0"/>
              <a:t>its molecular formula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200" dirty="0" smtClean="0"/>
              <a:t>An </a:t>
            </a:r>
            <a:r>
              <a:rPr lang="en-US" sz="2200" dirty="0"/>
              <a:t>oxide of phosphorus has an </a:t>
            </a:r>
            <a:r>
              <a:rPr lang="en-US" sz="2200" i="1" dirty="0" err="1"/>
              <a:t>M</a:t>
            </a:r>
            <a:r>
              <a:rPr lang="en-US" sz="2200" i="1" baseline="-25000" dirty="0" err="1"/>
              <a:t>r</a:t>
            </a:r>
            <a:r>
              <a:rPr lang="en-US" sz="2200" dirty="0"/>
              <a:t> value of </a:t>
            </a:r>
            <a:r>
              <a:rPr lang="en-US" sz="2200" dirty="0" smtClean="0"/>
              <a:t>220. It </a:t>
            </a:r>
            <a:r>
              <a:rPr lang="en-US" sz="2200" dirty="0"/>
              <a:t>is 56.4% phosphorus. Find its molecular formula.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573325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6.6 – </a:t>
            </a:r>
            <a:r>
              <a:rPr lang="en-US" sz="3600" dirty="0"/>
              <a:t>From Empirical to Final Formula</a:t>
            </a:r>
            <a:endParaRPr lang="en-GB" sz="36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5046275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1693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6.7 – </a:t>
            </a:r>
            <a:r>
              <a:rPr lang="en-GB" sz="4000" dirty="0"/>
              <a:t>Finding % yield and % purity</a:t>
            </a:r>
            <a:endParaRPr lang="en-GB" sz="3700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56438"/>
            <a:ext cx="612068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400" b="1" dirty="0">
                <a:solidFill>
                  <a:srgbClr val="B21212"/>
                </a:solidFill>
              </a:rPr>
              <a:t>Yield and purity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b="1" dirty="0"/>
              <a:t>The yield </a:t>
            </a:r>
            <a:r>
              <a:rPr lang="en-US" sz="2400" dirty="0"/>
              <a:t>is the amount of product you obtain from a reaction. </a:t>
            </a:r>
            <a:r>
              <a:rPr lang="en-US" sz="2400" dirty="0" smtClean="0"/>
              <a:t>Suppose you </a:t>
            </a:r>
            <a:r>
              <a:rPr lang="en-US" sz="2400" dirty="0"/>
              <a:t>own a factory that makes paint or </a:t>
            </a:r>
            <a:r>
              <a:rPr lang="en-US" sz="2400" dirty="0" err="1"/>
              <a:t>fertilisers</a:t>
            </a:r>
            <a:r>
              <a:rPr lang="en-US" sz="2400" dirty="0"/>
              <a:t>. You will want the </a:t>
            </a:r>
            <a:r>
              <a:rPr lang="en-US" sz="2400" dirty="0" smtClean="0"/>
              <a:t>highest yield </a:t>
            </a:r>
            <a:r>
              <a:rPr lang="en-US" sz="2400" dirty="0"/>
              <a:t>possible, for the lowest cost!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Now imagine your factory makes medical drugs, or </a:t>
            </a:r>
            <a:r>
              <a:rPr lang="en-US" sz="2400" dirty="0" err="1"/>
              <a:t>flavouring</a:t>
            </a:r>
            <a:r>
              <a:rPr lang="en-US" sz="2400" dirty="0"/>
              <a:t> for </a:t>
            </a:r>
            <a:r>
              <a:rPr lang="en-US" sz="2400" dirty="0" smtClean="0"/>
              <a:t>foods. The </a:t>
            </a:r>
            <a:r>
              <a:rPr lang="en-US" sz="2400" dirty="0"/>
              <a:t>yield will still be important – but the purity of the product may </a:t>
            </a:r>
            <a:r>
              <a:rPr lang="en-US" sz="2400" dirty="0" smtClean="0"/>
              <a:t>be even </a:t>
            </a:r>
            <a:r>
              <a:rPr lang="en-US" sz="2400" dirty="0"/>
              <a:t>more important. Impurities could harm people.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In this unit you’ll learn how to calculate the % yield from a reaction, </a:t>
            </a:r>
            <a:r>
              <a:rPr lang="en-US" sz="2400" dirty="0" smtClean="0"/>
              <a:t>and remind </a:t>
            </a:r>
            <a:r>
              <a:rPr lang="en-US" sz="2400" dirty="0"/>
              <a:t>yourself how to calculate the % purity of the product obtained.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300193" y="4266962"/>
            <a:ext cx="263873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Everything is carefully controlled </a:t>
            </a:r>
            <a:r>
              <a:rPr lang="en-US" sz="2000" dirty="0" smtClean="0"/>
              <a:t>in a </a:t>
            </a:r>
            <a:r>
              <a:rPr lang="en-US" sz="2000" dirty="0"/>
              <a:t>chemical factory, to give a high yield </a:t>
            </a:r>
            <a:r>
              <a:rPr lang="en-US" sz="2000" dirty="0" smtClean="0"/>
              <a:t>– and </a:t>
            </a:r>
            <a:r>
              <a:rPr lang="en-US" sz="2000" dirty="0"/>
              <a:t>as quickly as possible.</a:t>
            </a:r>
            <a:endParaRPr lang="en-GB" sz="20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3" y="1156438"/>
            <a:ext cx="2645454" cy="3031288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663279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6.7 – </a:t>
            </a:r>
            <a:r>
              <a:rPr lang="en-GB" sz="4000" dirty="0"/>
              <a:t>Finding % yield and % purity</a:t>
            </a:r>
            <a:endParaRPr lang="en-GB" sz="3700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8784977" cy="5516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1600" b="1" dirty="0" smtClean="0">
                <a:solidFill>
                  <a:srgbClr val="B21212"/>
                </a:solidFill>
              </a:rPr>
              <a:t>Finding </a:t>
            </a:r>
            <a:r>
              <a:rPr lang="en-US" sz="1600" b="1" dirty="0">
                <a:solidFill>
                  <a:srgbClr val="B21212"/>
                </a:solidFill>
              </a:rPr>
              <a:t>the % yield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dirty="0"/>
              <a:t>You can work out % yield like this</a:t>
            </a:r>
            <a:r>
              <a:rPr lang="en-US" sz="1600" dirty="0" smtClean="0"/>
              <a:t>:</a:t>
            </a:r>
          </a:p>
          <a:p>
            <a:pPr marL="0" lvl="7">
              <a:buClr>
                <a:srgbClr val="0070C0"/>
              </a:buClr>
            </a:pPr>
            <a:endParaRPr lang="en-US" sz="900" dirty="0"/>
          </a:p>
          <a:p>
            <a:pPr marL="0" lvl="7">
              <a:lnSpc>
                <a:spcPts val="1000"/>
              </a:lnSpc>
              <a:buClr>
                <a:srgbClr val="0070C0"/>
              </a:buClr>
              <a:tabLst>
                <a:tab pos="1708150" algn="l"/>
              </a:tabLst>
            </a:pPr>
            <a:r>
              <a:rPr lang="en-US" sz="1600" b="1" dirty="0" smtClean="0"/>
              <a:t>	</a:t>
            </a:r>
            <a:r>
              <a:rPr lang="en-US" sz="1600" b="1" u="sng" dirty="0" smtClean="0"/>
              <a:t>actual </a:t>
            </a:r>
            <a:r>
              <a:rPr lang="en-US" sz="1600" b="1" u="sng" dirty="0"/>
              <a:t>mass obtained</a:t>
            </a:r>
            <a:endParaRPr lang="en-US" sz="1600" dirty="0" smtClean="0"/>
          </a:p>
          <a:p>
            <a:pPr marL="0" lvl="7">
              <a:lnSpc>
                <a:spcPts val="1000"/>
              </a:lnSpc>
              <a:buClr>
                <a:srgbClr val="0070C0"/>
              </a:buClr>
              <a:tabLst>
                <a:tab pos="620713" algn="l"/>
                <a:tab pos="4122738" algn="l"/>
              </a:tabLst>
            </a:pPr>
            <a:r>
              <a:rPr lang="en-US" sz="1600" b="1" dirty="0" smtClean="0"/>
              <a:t>	% </a:t>
            </a:r>
            <a:r>
              <a:rPr lang="en-US" sz="1600" b="1" dirty="0"/>
              <a:t>yield </a:t>
            </a:r>
            <a:r>
              <a:rPr lang="en-US" sz="1600" b="1" dirty="0" smtClean="0"/>
              <a:t>=	X 100%</a:t>
            </a:r>
            <a:endParaRPr lang="en-US" sz="1600" b="1" u="sng" dirty="0"/>
          </a:p>
          <a:p>
            <a:pPr marL="457200" lvl="8">
              <a:lnSpc>
                <a:spcPts val="1000"/>
              </a:lnSpc>
              <a:buClr>
                <a:srgbClr val="0070C0"/>
              </a:buClr>
              <a:tabLst>
                <a:tab pos="1966913" algn="l"/>
              </a:tabLst>
            </a:pPr>
            <a:r>
              <a:rPr lang="en-US" sz="1600" dirty="0" smtClean="0"/>
              <a:t>	</a:t>
            </a:r>
            <a:r>
              <a:rPr lang="en-US" sz="1600" b="1" dirty="0" smtClean="0"/>
              <a:t>calculated </a:t>
            </a:r>
            <a:r>
              <a:rPr lang="en-US" sz="1600" b="1" dirty="0"/>
              <a:t>mass</a:t>
            </a:r>
          </a:p>
          <a:p>
            <a:pPr marL="0" lvl="7">
              <a:buClr>
                <a:srgbClr val="0070C0"/>
              </a:buClr>
            </a:pPr>
            <a:endParaRPr lang="en-US" sz="500" dirty="0" smtClean="0"/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b="1" i="1" dirty="0" smtClean="0"/>
              <a:t>Example</a:t>
            </a:r>
            <a:r>
              <a:rPr lang="en-US" sz="1600" dirty="0" smtClean="0"/>
              <a:t> </a:t>
            </a:r>
            <a:r>
              <a:rPr lang="en-US" sz="1600" dirty="0"/>
              <a:t>The medical drug aspirin is made from </a:t>
            </a:r>
            <a:r>
              <a:rPr lang="en-US" sz="1600" dirty="0" err="1"/>
              <a:t>salicyclic</a:t>
            </a:r>
            <a:r>
              <a:rPr lang="en-US" sz="1600" dirty="0"/>
              <a:t> </a:t>
            </a:r>
            <a:r>
              <a:rPr lang="en-US" sz="1600" dirty="0" smtClean="0"/>
              <a:t>acid.</a:t>
            </a:r>
            <a:br>
              <a:rPr lang="en-US" sz="1600" dirty="0" smtClean="0"/>
            </a:br>
            <a:r>
              <a:rPr lang="en-US" sz="1600" dirty="0" smtClean="0"/>
              <a:t>1 </a:t>
            </a:r>
            <a:r>
              <a:rPr lang="en-US" sz="1600" dirty="0"/>
              <a:t>mole of salicylic acid gives 1 mole of aspirin:</a:t>
            </a:r>
          </a:p>
          <a:p>
            <a:pPr marL="0" lvl="7">
              <a:buClr>
                <a:srgbClr val="0070C0"/>
              </a:buClr>
              <a:tabLst>
                <a:tab pos="1069975" algn="l"/>
                <a:tab pos="2416175" algn="l"/>
              </a:tabLst>
            </a:pPr>
            <a:r>
              <a:rPr lang="en-US" sz="1600" dirty="0" smtClean="0"/>
              <a:t>	  C7H6O3	</a:t>
            </a:r>
            <a:r>
              <a:rPr lang="en-US" sz="2000" baseline="30000" dirty="0" smtClean="0"/>
              <a:t>chemicals</a:t>
            </a:r>
            <a:r>
              <a:rPr lang="en-US" sz="1600" dirty="0" smtClean="0"/>
              <a:t>	</a:t>
            </a:r>
            <a:r>
              <a:rPr lang="en-US" sz="1600" dirty="0"/>
              <a:t> C</a:t>
            </a:r>
            <a:r>
              <a:rPr lang="en-US" sz="1600" baseline="-25000" dirty="0"/>
              <a:t>9</a:t>
            </a:r>
            <a:r>
              <a:rPr lang="en-US" sz="1600" dirty="0"/>
              <a:t>H</a:t>
            </a:r>
            <a:r>
              <a:rPr lang="en-US" sz="1600" baseline="-25000" dirty="0"/>
              <a:t>8</a:t>
            </a:r>
            <a:r>
              <a:rPr lang="en-US" sz="1600" dirty="0"/>
              <a:t>O</a:t>
            </a:r>
            <a:r>
              <a:rPr lang="en-US" sz="1600" baseline="-25000" dirty="0"/>
              <a:t>4</a:t>
            </a:r>
          </a:p>
          <a:p>
            <a:pPr marL="0" lvl="7">
              <a:buClr>
                <a:srgbClr val="0070C0"/>
              </a:buClr>
            </a:pPr>
            <a:r>
              <a:rPr lang="en-US" sz="1600" dirty="0" smtClean="0"/>
              <a:t>	salicylic </a:t>
            </a:r>
            <a:r>
              <a:rPr lang="en-US" sz="1600" dirty="0"/>
              <a:t>acid </a:t>
            </a:r>
            <a:r>
              <a:rPr lang="en-US" sz="1600" dirty="0" smtClean="0"/>
              <a:t>		  aspirin</a:t>
            </a:r>
            <a:endParaRPr lang="en-US" sz="1600" dirty="0"/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600" dirty="0"/>
              <a:t>In a trial, 100.0 grams of salicylic acid gave 121.2 grams of </a:t>
            </a:r>
            <a:r>
              <a:rPr lang="en-US" sz="1600" dirty="0" smtClean="0"/>
              <a:t>aspirin. What </a:t>
            </a:r>
            <a:r>
              <a:rPr lang="en-US" sz="1600" dirty="0"/>
              <a:t>was the % yield?</a:t>
            </a:r>
          </a:p>
          <a:p>
            <a:pPr marL="449263" lvl="7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600" dirty="0" err="1" smtClean="0"/>
              <a:t>A</a:t>
            </a:r>
            <a:r>
              <a:rPr lang="en-US" sz="1600" baseline="-25000" dirty="0" err="1" smtClean="0"/>
              <a:t>r</a:t>
            </a:r>
            <a:r>
              <a:rPr lang="en-US" sz="1600" dirty="0" smtClean="0"/>
              <a:t> </a:t>
            </a:r>
            <a:r>
              <a:rPr lang="en-US" sz="1600" dirty="0"/>
              <a:t>: C </a:t>
            </a:r>
            <a:r>
              <a:rPr lang="en-US" sz="1600" dirty="0" smtClean="0"/>
              <a:t>= </a:t>
            </a:r>
            <a:r>
              <a:rPr lang="en-US" sz="1600" dirty="0"/>
              <a:t>12, H </a:t>
            </a:r>
            <a:r>
              <a:rPr lang="en-US" sz="1600" dirty="0" smtClean="0"/>
              <a:t>= </a:t>
            </a:r>
            <a:r>
              <a:rPr lang="en-US" sz="1600" dirty="0"/>
              <a:t>1, O </a:t>
            </a:r>
            <a:r>
              <a:rPr lang="en-US" sz="1600" dirty="0" smtClean="0"/>
              <a:t>= 16.</a:t>
            </a:r>
            <a:br>
              <a:rPr lang="en-US" sz="1600" dirty="0" smtClean="0"/>
            </a:br>
            <a:r>
              <a:rPr lang="en-US" sz="1600" dirty="0" smtClean="0"/>
              <a:t>So </a:t>
            </a:r>
            <a:r>
              <a:rPr lang="en-US" sz="1600" dirty="0" err="1"/>
              <a:t>Mr</a:t>
            </a:r>
            <a:r>
              <a:rPr lang="en-US" sz="1600" dirty="0"/>
              <a:t> : </a:t>
            </a:r>
            <a:r>
              <a:rPr lang="en-US" sz="1600" dirty="0" err="1"/>
              <a:t>salicyclic</a:t>
            </a:r>
            <a:r>
              <a:rPr lang="en-US" sz="1600" dirty="0"/>
              <a:t> acid </a:t>
            </a:r>
            <a:r>
              <a:rPr lang="en-US" sz="1600" dirty="0" smtClean="0"/>
              <a:t>= </a:t>
            </a:r>
            <a:r>
              <a:rPr lang="en-US" sz="1600" dirty="0"/>
              <a:t>138, aspirin </a:t>
            </a:r>
            <a:r>
              <a:rPr lang="en-US" sz="1600" dirty="0" smtClean="0"/>
              <a:t>= </a:t>
            </a:r>
            <a:r>
              <a:rPr lang="en-US" sz="1600" dirty="0"/>
              <a:t>180.</a:t>
            </a:r>
          </a:p>
          <a:p>
            <a:pPr marL="449263" lvl="7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600" dirty="0" smtClean="0"/>
              <a:t>138 </a:t>
            </a:r>
            <a:r>
              <a:rPr lang="en-US" sz="1600" dirty="0"/>
              <a:t>g of salicylic acid </a:t>
            </a:r>
            <a:r>
              <a:rPr lang="en-US" sz="1600" dirty="0" smtClean="0"/>
              <a:t>= </a:t>
            </a:r>
            <a:r>
              <a:rPr lang="en-US" sz="1600" dirty="0"/>
              <a:t>1 </a:t>
            </a:r>
            <a:r>
              <a:rPr lang="en-US" sz="1600" dirty="0" smtClean="0"/>
              <a:t>mole</a:t>
            </a:r>
            <a:br>
              <a:rPr lang="en-US" sz="16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r>
              <a:rPr lang="en-US" sz="1600" dirty="0" smtClean="0"/>
              <a:t>so </a:t>
            </a:r>
            <a:r>
              <a:rPr lang="en-US" sz="1600" dirty="0"/>
              <a:t>100 g </a:t>
            </a:r>
            <a:r>
              <a:rPr lang="en-US" sz="1600" dirty="0" smtClean="0"/>
              <a:t>=	      mole = </a:t>
            </a:r>
            <a:r>
              <a:rPr lang="en-US" sz="1600" dirty="0"/>
              <a:t>0.725 </a:t>
            </a:r>
            <a:r>
              <a:rPr lang="en-US" sz="1600" dirty="0" smtClean="0"/>
              <a:t>moles</a:t>
            </a:r>
            <a:br>
              <a:rPr lang="en-US" sz="1600" dirty="0" smtClean="0"/>
            </a:br>
            <a:endParaRPr lang="en-US" sz="1100" dirty="0"/>
          </a:p>
          <a:p>
            <a:pPr marL="449263" lvl="7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600" dirty="0" smtClean="0"/>
              <a:t>1 </a:t>
            </a:r>
            <a:r>
              <a:rPr lang="en-US" sz="1600" dirty="0"/>
              <a:t>mole of salicylic acid gives 1 mole of </a:t>
            </a:r>
            <a:r>
              <a:rPr lang="en-US" sz="1600" dirty="0" smtClean="0"/>
              <a:t>aspirin, so </a:t>
            </a:r>
            <a:r>
              <a:rPr lang="en-US" sz="1600" dirty="0"/>
              <a:t>0.725 moles give 0.725 moles of </a:t>
            </a:r>
            <a:r>
              <a:rPr lang="en-US" sz="1600" dirty="0" smtClean="0"/>
              <a:t>aspirin</a:t>
            </a:r>
            <a:br>
              <a:rPr lang="en-US" sz="1600" dirty="0" smtClean="0"/>
            </a:br>
            <a:r>
              <a:rPr lang="en-US" sz="1600" dirty="0" smtClean="0"/>
              <a:t>or </a:t>
            </a:r>
            <a:r>
              <a:rPr lang="en-US" sz="1600" dirty="0"/>
              <a:t>0.725 </a:t>
            </a:r>
            <a:r>
              <a:rPr lang="en-US" sz="1600" dirty="0" smtClean="0"/>
              <a:t>X </a:t>
            </a:r>
            <a:r>
              <a:rPr lang="en-US" sz="1600" dirty="0"/>
              <a:t>180 g </a:t>
            </a:r>
            <a:r>
              <a:rPr lang="en-US" sz="1600" dirty="0" smtClean="0"/>
              <a:t>= </a:t>
            </a:r>
            <a:r>
              <a:rPr lang="en-US" sz="1600" dirty="0"/>
              <a:t>130.5 </a:t>
            </a:r>
            <a:r>
              <a:rPr lang="en-US" sz="1600" dirty="0" smtClean="0"/>
              <a:t>g</a:t>
            </a:r>
            <a:br>
              <a:rPr lang="en-US" sz="1600" dirty="0" smtClean="0"/>
            </a:br>
            <a:r>
              <a:rPr lang="en-US" sz="1600" dirty="0" smtClean="0"/>
              <a:t>So </a:t>
            </a:r>
            <a:r>
              <a:rPr lang="en-US" sz="1600" dirty="0"/>
              <a:t>130.5 g is the </a:t>
            </a:r>
            <a:r>
              <a:rPr lang="en-US" sz="1600" b="1" dirty="0"/>
              <a:t>calculated mass</a:t>
            </a:r>
            <a:r>
              <a:rPr lang="en-US" sz="1600" dirty="0"/>
              <a:t> for the reaction.</a:t>
            </a:r>
          </a:p>
          <a:p>
            <a:pPr marL="449263" lvl="7" indent="-449263">
              <a:buClr>
                <a:srgbClr val="0070C0"/>
              </a:buClr>
              <a:buFont typeface="+mj-lt"/>
              <a:buAutoNum type="arabicPeriod"/>
            </a:pPr>
            <a:r>
              <a:rPr lang="en-US" sz="1600" dirty="0" smtClean="0"/>
              <a:t>But </a:t>
            </a:r>
            <a:r>
              <a:rPr lang="en-US" sz="1600" dirty="0"/>
              <a:t>the actual mass obtained in the trial was 121.2 </a:t>
            </a:r>
            <a:r>
              <a:rPr lang="en-US" sz="1600" dirty="0" smtClean="0"/>
              <a:t>g.</a:t>
            </a:r>
            <a:br>
              <a:rPr lang="en-US" sz="160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600" dirty="0" smtClean="0"/>
              <a:t>So </a:t>
            </a:r>
            <a:r>
              <a:rPr lang="en-US" sz="1600" dirty="0"/>
              <a:t>% </a:t>
            </a:r>
            <a:r>
              <a:rPr lang="en-US" sz="1600" dirty="0" smtClean="0"/>
              <a:t>yield =      </a:t>
            </a:r>
            <a:r>
              <a:rPr lang="en-US" sz="1600" dirty="0"/>
              <a:t> </a:t>
            </a:r>
            <a:r>
              <a:rPr lang="en-US" sz="1600" dirty="0" smtClean="0"/>
              <a:t>     g </a:t>
            </a:r>
            <a:r>
              <a:rPr lang="en-US" sz="1600" dirty="0"/>
              <a:t>X 100 = </a:t>
            </a:r>
            <a:r>
              <a:rPr lang="en-US" sz="1600" dirty="0" smtClean="0"/>
              <a:t>92.9%</a:t>
            </a:r>
            <a:br>
              <a:rPr lang="en-US" sz="1600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1600" dirty="0" smtClean="0"/>
              <a:t>This </a:t>
            </a:r>
            <a:r>
              <a:rPr lang="en-US" sz="1600" dirty="0"/>
              <a:t>is a high yield – so it is worth continuing with those trials.</a:t>
            </a:r>
            <a:endParaRPr lang="en-US" sz="1600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>
            <a:off x="2627784" y="2996952"/>
            <a:ext cx="1008112" cy="0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1763688" y="4221088"/>
            <a:ext cx="5261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 smtClean="0"/>
              <a:t>100</a:t>
            </a:r>
            <a:endParaRPr lang="en-GB" sz="1600" u="sng" baseline="-25000" dirty="0" smtClean="0"/>
          </a:p>
          <a:p>
            <a:r>
              <a:rPr lang="en-GB" sz="1600" dirty="0" smtClean="0"/>
              <a:t>138</a:t>
            </a:r>
            <a:endParaRPr lang="en-GB" sz="1600" dirty="0"/>
          </a:p>
        </p:txBody>
      </p:sp>
      <p:sp>
        <p:nvSpPr>
          <p:cNvPr id="10" name="TextBox 9"/>
          <p:cNvSpPr txBox="1"/>
          <p:nvPr/>
        </p:nvSpPr>
        <p:spPr>
          <a:xfrm>
            <a:off x="1835696" y="5733256"/>
            <a:ext cx="69762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600" u="sng" dirty="0" smtClean="0"/>
              <a:t>121.2</a:t>
            </a:r>
            <a:endParaRPr lang="en-GB" sz="1600" u="sng" baseline="-25000" dirty="0" smtClean="0"/>
          </a:p>
          <a:p>
            <a:r>
              <a:rPr lang="en-GB" sz="1600" dirty="0" smtClean="0"/>
              <a:t>130.5</a:t>
            </a:r>
            <a:endParaRPr lang="en-GB" sz="1600" dirty="0"/>
          </a:p>
        </p:txBody>
      </p:sp>
      <p:sp>
        <p:nvSpPr>
          <p:cNvPr id="5" name="TextBox 4">
            <a:hlinkClick r:id="rId3" action="ppaction://hlinkfile"/>
          </p:cNvPr>
          <p:cNvSpPr txBox="1"/>
          <p:nvPr/>
        </p:nvSpPr>
        <p:spPr>
          <a:xfrm>
            <a:off x="6584323" y="5756552"/>
            <a:ext cx="2376265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GB" b="1" dirty="0" smtClean="0"/>
              <a:t>% yield example 01</a:t>
            </a:r>
            <a:endParaRPr lang="en-GB" b="1" dirty="0"/>
          </a:p>
        </p:txBody>
      </p:sp>
      <p:sp>
        <p:nvSpPr>
          <p:cNvPr id="12" name="TextBox 11">
            <a:hlinkClick r:id="rId4" action="ppaction://hlinkfile"/>
          </p:cNvPr>
          <p:cNvSpPr txBox="1"/>
          <p:nvPr/>
        </p:nvSpPr>
        <p:spPr>
          <a:xfrm>
            <a:off x="6584323" y="6242932"/>
            <a:ext cx="2376265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r>
              <a:rPr lang="en-GB" b="1" dirty="0" smtClean="0"/>
              <a:t>% yield example 02</a:t>
            </a:r>
            <a:endParaRPr lang="en-GB" b="1" dirty="0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316416" y="112474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01828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6.7 – </a:t>
            </a:r>
            <a:r>
              <a:rPr lang="en-GB" sz="4000" dirty="0"/>
              <a:t>Finding % yield and % purity</a:t>
            </a:r>
            <a:endParaRPr lang="en-GB" sz="3700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878497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7">
              <a:buClr>
                <a:srgbClr val="0070C0"/>
              </a:buClr>
            </a:pPr>
            <a:r>
              <a:rPr lang="en-US" sz="2000" b="1" dirty="0" smtClean="0">
                <a:solidFill>
                  <a:srgbClr val="B21212"/>
                </a:solidFill>
              </a:rPr>
              <a:t>Finding </a:t>
            </a:r>
            <a:r>
              <a:rPr lang="en-US" sz="2000" b="1" dirty="0">
                <a:solidFill>
                  <a:srgbClr val="B21212"/>
                </a:solidFill>
              </a:rPr>
              <a:t>the % </a:t>
            </a:r>
            <a:r>
              <a:rPr lang="en-US" sz="2000" b="1" dirty="0" smtClean="0">
                <a:solidFill>
                  <a:srgbClr val="B21212"/>
                </a:solidFill>
              </a:rPr>
              <a:t>purity</a:t>
            </a:r>
            <a:endParaRPr lang="en-US" sz="2000" b="1" dirty="0">
              <a:solidFill>
                <a:srgbClr val="B21212"/>
              </a:solidFill>
            </a:endParaRP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When you make something in a chemical reaction, and separate it </a:t>
            </a:r>
            <a:r>
              <a:rPr lang="en-US" sz="2000" dirty="0" smtClean="0"/>
              <a:t>from the </a:t>
            </a:r>
            <a:r>
              <a:rPr lang="en-US" sz="2000" dirty="0"/>
              <a:t>final mixture, it will not be pure. It will have impurities mixed with it </a:t>
            </a:r>
            <a:r>
              <a:rPr lang="en-US" sz="2000" dirty="0" smtClean="0"/>
              <a:t>– for </a:t>
            </a:r>
            <a:r>
              <a:rPr lang="en-US" sz="2000" dirty="0"/>
              <a:t>example small amounts of unreacted substances, or another product.</a:t>
            </a:r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You can work out the % purity of the product you obtained like this:</a:t>
            </a:r>
          </a:p>
          <a:p>
            <a:pPr marL="0" lvl="7">
              <a:buClr>
                <a:srgbClr val="0070C0"/>
              </a:buClr>
            </a:pPr>
            <a:endParaRPr lang="en-US" sz="2000" dirty="0" smtClean="0"/>
          </a:p>
          <a:p>
            <a:pPr marL="449263" lvl="7">
              <a:buClr>
                <a:srgbClr val="0070C0"/>
              </a:buClr>
              <a:tabLst>
                <a:tab pos="7626350" algn="l"/>
              </a:tabLst>
            </a:pPr>
            <a:r>
              <a:rPr lang="en-US" sz="2000" b="1" dirty="0" smtClean="0"/>
              <a:t>% </a:t>
            </a:r>
            <a:r>
              <a:rPr lang="en-US" sz="2000" b="1" dirty="0"/>
              <a:t>purity of a product </a:t>
            </a:r>
            <a:r>
              <a:rPr lang="en-US" sz="2000" b="1" dirty="0" smtClean="0"/>
              <a:t>= 	X 100%</a:t>
            </a:r>
            <a:endParaRPr lang="en-US" sz="2000" b="1" dirty="0"/>
          </a:p>
          <a:p>
            <a:pPr marL="0" lvl="7">
              <a:buClr>
                <a:srgbClr val="0070C0"/>
              </a:buClr>
            </a:pPr>
            <a:endParaRPr lang="en-US" sz="2000" dirty="0" smtClean="0"/>
          </a:p>
          <a:p>
            <a:pPr marL="449263" lvl="7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On the next slides </a:t>
            </a:r>
            <a:r>
              <a:rPr lang="en-US" sz="2000" dirty="0"/>
              <a:t>are examples of how to work out the % purity..</a:t>
            </a:r>
            <a:endParaRPr lang="en-US" sz="2000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86970" y="2924944"/>
            <a:ext cx="42498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u="sng" dirty="0" smtClean="0"/>
              <a:t>         mass </a:t>
            </a:r>
            <a:r>
              <a:rPr lang="en-US" b="1" u="sng" dirty="0"/>
              <a:t>of the pure </a:t>
            </a:r>
            <a:r>
              <a:rPr lang="en-US" b="1" u="sng" dirty="0" smtClean="0"/>
              <a:t>product         </a:t>
            </a:r>
            <a:endParaRPr lang="en-GB" u="sng" dirty="0" smtClean="0"/>
          </a:p>
          <a:p>
            <a:pPr algn="ctr"/>
            <a:r>
              <a:rPr lang="en-US" b="1" dirty="0"/>
              <a:t>mass of the impure product obtained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9439" y="4140501"/>
            <a:ext cx="2325048" cy="2500185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179510" y="5653697"/>
            <a:ext cx="633670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 dirty="0">
                <a:latin typeface="FrutigerLTStd-Light"/>
              </a:rPr>
              <a:t>For some products, a very high </a:t>
            </a:r>
            <a:r>
              <a:rPr lang="en-US" sz="2000" dirty="0" smtClean="0">
                <a:latin typeface="FrutigerLTStd-Light"/>
              </a:rPr>
              <a:t>level of </a:t>
            </a:r>
            <a:r>
              <a:rPr lang="en-US" sz="2000" dirty="0">
                <a:latin typeface="FrutigerLTStd-Light"/>
              </a:rPr>
              <a:t>purity is essential – for example </a:t>
            </a:r>
            <a:r>
              <a:rPr lang="en-US" sz="2000" dirty="0" smtClean="0">
                <a:latin typeface="FrutigerLTStd-Light"/>
              </a:rPr>
              <a:t>when you </a:t>
            </a:r>
            <a:r>
              <a:rPr lang="en-US" sz="2000" dirty="0">
                <a:latin typeface="FrutigerLTStd-Light"/>
              </a:rPr>
              <a:t>are creating new medical drugs.</a:t>
            </a:r>
            <a:endParaRPr lang="en-GB" sz="2000" dirty="0"/>
          </a:p>
        </p:txBody>
      </p:sp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83671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35381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6.7 – </a:t>
            </a:r>
            <a:r>
              <a:rPr lang="en-GB" sz="4000" dirty="0"/>
              <a:t>Finding % yield and % purity</a:t>
            </a:r>
            <a:endParaRPr lang="en-GB" sz="3700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6480722" cy="561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7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i="1" dirty="0"/>
              <a:t>Example 1 </a:t>
            </a:r>
            <a:r>
              <a:rPr lang="en-US" sz="1700" b="1" i="1" dirty="0" smtClean="0"/>
              <a:t>   </a:t>
            </a:r>
            <a:r>
              <a:rPr lang="en-US" sz="1700" dirty="0" smtClean="0"/>
              <a:t>Aspirin </a:t>
            </a:r>
            <a:r>
              <a:rPr lang="en-US" sz="1700" dirty="0"/>
              <a:t>is itself an acid. (Its full name is acetylsalicylic acid</a:t>
            </a:r>
            <a:r>
              <a:rPr lang="en-US" sz="1700" dirty="0" smtClean="0"/>
              <a:t>.) It </a:t>
            </a:r>
            <a:r>
              <a:rPr lang="en-US" sz="1700" dirty="0"/>
              <a:t>is </a:t>
            </a:r>
            <a:r>
              <a:rPr lang="en-US" sz="1700" dirty="0" err="1"/>
              <a:t>neutralised</a:t>
            </a:r>
            <a:r>
              <a:rPr lang="en-US" sz="1700" dirty="0"/>
              <a:t> by sodium hydroxide in this </a:t>
            </a:r>
            <a:r>
              <a:rPr lang="en-US" sz="1700" dirty="0" smtClean="0"/>
              <a:t>reaction:</a:t>
            </a:r>
            <a:br>
              <a:rPr lang="en-US" sz="1700" dirty="0" smtClean="0"/>
            </a:br>
            <a:r>
              <a:rPr lang="en-US" sz="1700" b="1" dirty="0" smtClean="0">
                <a:solidFill>
                  <a:srgbClr val="FF0000"/>
                </a:solidFill>
              </a:rPr>
              <a:t>C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9</a:t>
            </a:r>
            <a:r>
              <a:rPr lang="en-US" sz="1700" b="1" dirty="0" smtClean="0">
                <a:solidFill>
                  <a:srgbClr val="FF0000"/>
                </a:solidFill>
              </a:rPr>
              <a:t>H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8</a:t>
            </a:r>
            <a:r>
              <a:rPr lang="en-US" sz="1700" b="1" dirty="0" smtClean="0">
                <a:solidFill>
                  <a:srgbClr val="FF0000"/>
                </a:solidFill>
              </a:rPr>
              <a:t>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700" b="1" dirty="0" smtClean="0">
                <a:solidFill>
                  <a:srgbClr val="FF0000"/>
                </a:solidFill>
              </a:rPr>
              <a:t>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 err="1">
                <a:solidFill>
                  <a:srgbClr val="FF0000"/>
                </a:solidFill>
              </a:rPr>
              <a:t>aq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</a:t>
            </a:r>
            <a:r>
              <a:rPr lang="en-US" sz="1700" b="1" dirty="0" err="1">
                <a:solidFill>
                  <a:srgbClr val="FF0000"/>
                </a:solidFill>
              </a:rPr>
              <a:t>NaOH</a:t>
            </a:r>
            <a:r>
              <a:rPr lang="en-US" sz="1700" b="1" dirty="0">
                <a:solidFill>
                  <a:srgbClr val="FF0000"/>
                </a:solidFill>
              </a:rPr>
              <a:t> (</a:t>
            </a:r>
            <a:r>
              <a:rPr lang="en-US" sz="1700" b="1" baseline="-25000" dirty="0" err="1">
                <a:solidFill>
                  <a:srgbClr val="FF0000"/>
                </a:solidFill>
              </a:rPr>
              <a:t>aq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1700" b="1" dirty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1700" b="1" dirty="0" smtClean="0">
                <a:solidFill>
                  <a:srgbClr val="FF0000"/>
                </a:solidFill>
              </a:rPr>
              <a:t>C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9</a:t>
            </a:r>
            <a:r>
              <a:rPr lang="en-US" sz="1700" b="1" dirty="0" smtClean="0">
                <a:solidFill>
                  <a:srgbClr val="FF0000"/>
                </a:solidFill>
              </a:rPr>
              <a:t>H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7</a:t>
            </a:r>
            <a:r>
              <a:rPr lang="en-US" sz="1700" b="1" dirty="0" smtClean="0">
                <a:solidFill>
                  <a:srgbClr val="FF0000"/>
                </a:solidFill>
              </a:rPr>
              <a:t>O</a:t>
            </a:r>
            <a:r>
              <a:rPr lang="en-US" sz="17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700" b="1" dirty="0" smtClean="0">
                <a:solidFill>
                  <a:srgbClr val="FF0000"/>
                </a:solidFill>
              </a:rPr>
              <a:t>Na </a:t>
            </a:r>
            <a:r>
              <a:rPr lang="en-US" sz="1700" b="1" dirty="0">
                <a:solidFill>
                  <a:srgbClr val="FF0000"/>
                </a:solidFill>
              </a:rPr>
              <a:t>(</a:t>
            </a:r>
            <a:r>
              <a:rPr lang="en-US" sz="1700" b="1" i="1" dirty="0" err="1">
                <a:solidFill>
                  <a:srgbClr val="FF0000"/>
                </a:solidFill>
              </a:rPr>
              <a:t>aq</a:t>
            </a:r>
            <a:r>
              <a:rPr lang="en-US" sz="1700" b="1" dirty="0">
                <a:solidFill>
                  <a:srgbClr val="FF0000"/>
                </a:solidFill>
              </a:rPr>
              <a:t>) </a:t>
            </a:r>
            <a:r>
              <a:rPr lang="en-US" sz="1700" b="1" dirty="0" smtClean="0">
                <a:solidFill>
                  <a:srgbClr val="FF0000"/>
                </a:solidFill>
              </a:rPr>
              <a:t>+ </a:t>
            </a:r>
            <a:r>
              <a:rPr lang="en-US" sz="1700" b="1" dirty="0">
                <a:solidFill>
                  <a:srgbClr val="FF0000"/>
                </a:solidFill>
              </a:rPr>
              <a:t>H</a:t>
            </a:r>
            <a:r>
              <a:rPr lang="en-US" sz="1700" b="1" baseline="-25000" dirty="0">
                <a:solidFill>
                  <a:srgbClr val="FF0000"/>
                </a:solidFill>
              </a:rPr>
              <a:t>2</a:t>
            </a:r>
            <a:r>
              <a:rPr lang="en-US" sz="1700" b="1" dirty="0">
                <a:solidFill>
                  <a:srgbClr val="FF0000"/>
                </a:solidFill>
              </a:rPr>
              <a:t>O (</a:t>
            </a:r>
            <a:r>
              <a:rPr lang="en-US" sz="1700" b="1" i="1" dirty="0">
                <a:solidFill>
                  <a:srgbClr val="FF0000"/>
                </a:solidFill>
              </a:rPr>
              <a:t>l</a:t>
            </a:r>
            <a:r>
              <a:rPr lang="en-US" sz="1700" b="1" dirty="0">
                <a:solidFill>
                  <a:srgbClr val="FF0000"/>
                </a:solidFill>
              </a:rPr>
              <a:t>)</a:t>
            </a:r>
          </a:p>
          <a:p>
            <a:pPr marL="361950" lvl="7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Some aspirin was prepared in the lab. Through titration, it was found </a:t>
            </a:r>
            <a:r>
              <a:rPr lang="en-US" sz="1700" dirty="0" smtClean="0"/>
              <a:t>that 4.00 </a:t>
            </a:r>
            <a:r>
              <a:rPr lang="en-US" sz="1700" dirty="0"/>
              <a:t>g of the aspirin were </a:t>
            </a:r>
            <a:r>
              <a:rPr lang="en-US" sz="1700" dirty="0" err="1"/>
              <a:t>neutralised</a:t>
            </a:r>
            <a:r>
              <a:rPr lang="en-US" sz="1700" dirty="0"/>
              <a:t> by 17.5 cm</a:t>
            </a:r>
            <a:r>
              <a:rPr lang="en-US" sz="1700" baseline="30000" dirty="0"/>
              <a:t>3</a:t>
            </a:r>
            <a:r>
              <a:rPr lang="en-US" sz="1700" dirty="0"/>
              <a:t> of 1M sodium </a:t>
            </a:r>
            <a:r>
              <a:rPr lang="en-US" sz="1700" dirty="0" smtClean="0"/>
              <a:t>hydroxide solution</a:t>
            </a:r>
            <a:r>
              <a:rPr lang="en-US" sz="1700" dirty="0"/>
              <a:t>. How pure was the aspirin sample?</a:t>
            </a:r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err="1" smtClean="0"/>
              <a:t>M</a:t>
            </a:r>
            <a:r>
              <a:rPr lang="en-US" sz="1700" baseline="-25000" dirty="0" err="1" smtClean="0"/>
              <a:t>r</a:t>
            </a:r>
            <a:r>
              <a:rPr lang="en-US" sz="1700" dirty="0" smtClean="0"/>
              <a:t> </a:t>
            </a:r>
            <a:r>
              <a:rPr lang="en-US" sz="1700" dirty="0"/>
              <a:t>of C</a:t>
            </a:r>
            <a:r>
              <a:rPr lang="en-US" sz="1700" baseline="-25000" dirty="0"/>
              <a:t>9</a:t>
            </a:r>
            <a:r>
              <a:rPr lang="en-US" sz="1700" dirty="0"/>
              <a:t>H</a:t>
            </a:r>
            <a:r>
              <a:rPr lang="en-US" sz="1700" baseline="-25000" dirty="0"/>
              <a:t>8</a:t>
            </a:r>
            <a:r>
              <a:rPr lang="en-US" sz="1700" dirty="0"/>
              <a:t>O</a:t>
            </a:r>
            <a:r>
              <a:rPr lang="en-US" sz="1700" baseline="-25000" dirty="0"/>
              <a:t>4</a:t>
            </a:r>
            <a:r>
              <a:rPr lang="en-US" sz="1700" dirty="0"/>
              <a:t> </a:t>
            </a:r>
            <a:r>
              <a:rPr lang="en-US" sz="1700" dirty="0" smtClean="0"/>
              <a:t>= </a:t>
            </a:r>
            <a:r>
              <a:rPr lang="en-US" sz="1700" dirty="0"/>
              <a:t>180 (</a:t>
            </a:r>
            <a:r>
              <a:rPr lang="en-US" sz="1700" dirty="0" err="1"/>
              <a:t>A</a:t>
            </a:r>
            <a:r>
              <a:rPr lang="en-US" sz="1700" baseline="-25000" dirty="0" err="1"/>
              <a:t>r</a:t>
            </a:r>
            <a:r>
              <a:rPr lang="en-US" sz="1700" dirty="0"/>
              <a:t>: C </a:t>
            </a:r>
            <a:r>
              <a:rPr lang="en-US" sz="1700" dirty="0" smtClean="0"/>
              <a:t>= </a:t>
            </a:r>
            <a:r>
              <a:rPr lang="en-US" sz="1700" dirty="0"/>
              <a:t>12, H </a:t>
            </a:r>
            <a:r>
              <a:rPr lang="en-US" sz="1700" dirty="0" smtClean="0"/>
              <a:t>= </a:t>
            </a:r>
            <a:r>
              <a:rPr lang="en-US" sz="1700" dirty="0"/>
              <a:t>1, O </a:t>
            </a:r>
            <a:r>
              <a:rPr lang="en-US" sz="1700" dirty="0" smtClean="0"/>
              <a:t>= </a:t>
            </a:r>
            <a:r>
              <a:rPr lang="en-US" sz="1700" dirty="0"/>
              <a:t>16</a:t>
            </a:r>
            <a:r>
              <a:rPr lang="en-US" sz="1700" dirty="0" smtClean="0"/>
              <a:t>)</a:t>
            </a:r>
            <a:br>
              <a:rPr lang="en-US" sz="1700" dirty="0" smtClean="0"/>
            </a:br>
            <a:endParaRPr lang="en-US" sz="800" dirty="0"/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17.5 </a:t>
            </a:r>
            <a:r>
              <a:rPr lang="en-US" sz="1700" dirty="0"/>
              <a:t>cm</a:t>
            </a:r>
            <a:r>
              <a:rPr lang="en-US" sz="1700" baseline="30000" dirty="0"/>
              <a:t>3</a:t>
            </a:r>
            <a:r>
              <a:rPr lang="en-US" sz="1700" dirty="0"/>
              <a:t> of 1M sodium hydroxide contain </a:t>
            </a:r>
            <a:r>
              <a:rPr lang="en-US" sz="1700" dirty="0" smtClean="0"/>
              <a:t>           moles </a:t>
            </a:r>
            <a:r>
              <a:rPr lang="en-US" sz="1700" dirty="0"/>
              <a:t>or 0.0175 </a:t>
            </a:r>
            <a:r>
              <a:rPr lang="en-US" sz="1700" dirty="0" smtClean="0"/>
              <a:t>moles of </a:t>
            </a:r>
            <a:r>
              <a:rPr lang="en-US" sz="1700" dirty="0" err="1" smtClean="0"/>
              <a:t>NaOH</a:t>
            </a:r>
            <a:endParaRPr lang="en-US" sz="1700" dirty="0"/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1 </a:t>
            </a:r>
            <a:r>
              <a:rPr lang="en-US" sz="1700" dirty="0"/>
              <a:t>mole of </a:t>
            </a:r>
            <a:r>
              <a:rPr lang="en-US" sz="1700" dirty="0" err="1"/>
              <a:t>NaOH</a:t>
            </a:r>
            <a:r>
              <a:rPr lang="en-US" sz="1700" dirty="0"/>
              <a:t> reacts with 1 mole of C9H8O4 so 0.0175 moles react </a:t>
            </a:r>
            <a:r>
              <a:rPr lang="en-US" sz="1700" dirty="0" smtClean="0"/>
              <a:t>with 0.0175 </a:t>
            </a:r>
            <a:r>
              <a:rPr lang="en-US" sz="1700" dirty="0"/>
              <a:t>moles.</a:t>
            </a:r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0.0175 </a:t>
            </a:r>
            <a:r>
              <a:rPr lang="en-US" sz="1700" dirty="0"/>
              <a:t>moles of C</a:t>
            </a:r>
            <a:r>
              <a:rPr lang="en-US" sz="1700" baseline="-25000" dirty="0"/>
              <a:t>9</a:t>
            </a:r>
            <a:r>
              <a:rPr lang="en-US" sz="1700" dirty="0"/>
              <a:t>H</a:t>
            </a:r>
            <a:r>
              <a:rPr lang="en-US" sz="1700" baseline="-25000" dirty="0"/>
              <a:t>8</a:t>
            </a:r>
            <a:r>
              <a:rPr lang="en-US" sz="1700" dirty="0"/>
              <a:t>O</a:t>
            </a:r>
            <a:r>
              <a:rPr lang="en-US" sz="1700" baseline="-25000" dirty="0"/>
              <a:t>4</a:t>
            </a:r>
            <a:r>
              <a:rPr lang="en-US" sz="1700" dirty="0"/>
              <a:t> </a:t>
            </a:r>
            <a:r>
              <a:rPr lang="en-US" sz="1700" dirty="0" smtClean="0"/>
              <a:t>= </a:t>
            </a:r>
            <a:r>
              <a:rPr lang="en-US" sz="1700" dirty="0"/>
              <a:t>0.0175 </a:t>
            </a:r>
            <a:r>
              <a:rPr lang="en-US" sz="1700" dirty="0" smtClean="0"/>
              <a:t>+ </a:t>
            </a:r>
            <a:r>
              <a:rPr lang="en-US" sz="1700" dirty="0"/>
              <a:t>180 g or 3.15 g of aspirin.</a:t>
            </a:r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But </a:t>
            </a:r>
            <a:r>
              <a:rPr lang="en-US" sz="1700" dirty="0"/>
              <a:t>the mass of the aspirin sample was 4 </a:t>
            </a:r>
            <a:r>
              <a:rPr lang="en-US" sz="1700" dirty="0" smtClean="0"/>
              <a:t>g. </a:t>
            </a:r>
            <a:br>
              <a:rPr lang="en-US" sz="1700" dirty="0" smtClean="0"/>
            </a:br>
            <a:r>
              <a:rPr lang="en-US" sz="1050" dirty="0" smtClean="0"/>
              <a:t/>
            </a:r>
            <a:br>
              <a:rPr lang="en-US" sz="1050" dirty="0" smtClean="0"/>
            </a:br>
            <a:r>
              <a:rPr lang="en-US" sz="1700" dirty="0" smtClean="0"/>
              <a:t>So </a:t>
            </a:r>
            <a:r>
              <a:rPr lang="en-US" sz="1700" dirty="0"/>
              <a:t>% purity of the aspirin </a:t>
            </a:r>
            <a:r>
              <a:rPr lang="en-US" sz="1700" dirty="0" smtClean="0"/>
              <a:t>= 	</a:t>
            </a:r>
            <a:r>
              <a:rPr lang="en-US" sz="1700" dirty="0"/>
              <a:t> </a:t>
            </a:r>
            <a:r>
              <a:rPr lang="en-US" sz="1700" dirty="0" smtClean="0"/>
              <a:t> X </a:t>
            </a:r>
            <a:r>
              <a:rPr lang="en-US" sz="1700" dirty="0"/>
              <a:t>100% or </a:t>
            </a:r>
            <a:r>
              <a:rPr lang="en-US" sz="1700" b="1" dirty="0"/>
              <a:t>78.75</a:t>
            </a:r>
            <a:r>
              <a:rPr lang="en-US" sz="1700" b="1" dirty="0" smtClean="0"/>
              <a:t>%.</a:t>
            </a:r>
            <a:br>
              <a:rPr lang="en-US" sz="1700" b="1" dirty="0" smtClean="0"/>
            </a:br>
            <a:endParaRPr lang="en-US" sz="1700" b="1" dirty="0"/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700" dirty="0" smtClean="0"/>
              <a:t>This </a:t>
            </a:r>
            <a:r>
              <a:rPr lang="en-US" sz="1700" dirty="0"/>
              <a:t>is far from acceptable for medical use. The aspirin could be </a:t>
            </a:r>
            <a:r>
              <a:rPr lang="en-US" sz="1700" dirty="0" smtClean="0"/>
              <a:t>purified by </a:t>
            </a:r>
            <a:r>
              <a:rPr lang="en-US" sz="1700" dirty="0" err="1"/>
              <a:t>crystallisation</a:t>
            </a:r>
            <a:r>
              <a:rPr lang="en-US" sz="1700" dirty="0"/>
              <a:t>. Repeated </a:t>
            </a:r>
            <a:r>
              <a:rPr lang="en-US" sz="1700" dirty="0" err="1"/>
              <a:t>crystallisation</a:t>
            </a:r>
            <a:r>
              <a:rPr lang="en-US" sz="1700" dirty="0"/>
              <a:t> might be needed.</a:t>
            </a:r>
            <a:endParaRPr lang="en-US" sz="1700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620101" y="3501008"/>
            <a:ext cx="671979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700" u="sng" dirty="0" smtClean="0"/>
              <a:t>17.5</a:t>
            </a:r>
            <a:endParaRPr lang="en-GB" sz="1700" u="sng" dirty="0" smtClean="0"/>
          </a:p>
          <a:p>
            <a:pPr algn="ctr"/>
            <a:r>
              <a:rPr lang="en-US" sz="1700" dirty="0" smtClean="0"/>
              <a:t>1000</a:t>
            </a:r>
            <a:endParaRPr lang="en-GB" sz="1700" dirty="0"/>
          </a:p>
        </p:txBody>
      </p:sp>
      <p:sp>
        <p:nvSpPr>
          <p:cNvPr id="8" name="TextBox 7"/>
          <p:cNvSpPr txBox="1"/>
          <p:nvPr/>
        </p:nvSpPr>
        <p:spPr>
          <a:xfrm>
            <a:off x="3347864" y="5229200"/>
            <a:ext cx="611065" cy="61555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sz="1700" u="sng" dirty="0" smtClean="0"/>
              <a:t>3.15</a:t>
            </a:r>
            <a:endParaRPr lang="en-GB" sz="1700" u="sng" dirty="0" smtClean="0"/>
          </a:p>
          <a:p>
            <a:pPr algn="ctr"/>
            <a:r>
              <a:rPr lang="en-US" sz="1700" dirty="0" smtClean="0"/>
              <a:t>4</a:t>
            </a:r>
            <a:endParaRPr lang="en-GB" sz="1700" dirty="0"/>
          </a:p>
        </p:txBody>
      </p:sp>
      <p:sp>
        <p:nvSpPr>
          <p:cNvPr id="12" name="Rectangle 11"/>
          <p:cNvSpPr/>
          <p:nvPr/>
        </p:nvSpPr>
        <p:spPr>
          <a:xfrm>
            <a:off x="6660232" y="1111712"/>
            <a:ext cx="2253806" cy="5062924"/>
          </a:xfrm>
          <a:prstGeom prst="rect">
            <a:avLst/>
          </a:prstGeom>
          <a:solidFill>
            <a:srgbClr val="A7C4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GB" sz="19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Purity Check</a:t>
            </a:r>
            <a:endParaRPr lang="en-GB" sz="19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506413">
              <a:buClr>
                <a:srgbClr val="C00000"/>
              </a:buClr>
              <a:buSzPct val="113000"/>
            </a:pP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 can check the purity of a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 by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measuring its melting and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boiling points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and comparing them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with the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values for the pure product.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Impurities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lower the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melting point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raise the boiling point.</a:t>
            </a:r>
          </a:p>
          <a:p>
            <a:pPr marL="276225" indent="-276225" defTabSz="506413">
              <a:buClr>
                <a:srgbClr val="C00000"/>
              </a:buClr>
              <a:buSzPct val="113000"/>
              <a:buFont typeface="Arial" panose="020B0604020202020204" pitchFamily="34" charset="0"/>
              <a:buChar char="•"/>
            </a:pP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more impurity present, </a:t>
            </a:r>
            <a:r>
              <a:rPr lang="en-US" sz="19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greater </a:t>
            </a:r>
            <a:r>
              <a:rPr lang="en-US" sz="19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change.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Oval 12"/>
          <p:cNvSpPr/>
          <p:nvPr/>
        </p:nvSpPr>
        <p:spPr>
          <a:xfrm rot="1078849">
            <a:off x="8547482" y="974212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316416" y="5877272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13640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700" dirty="0" smtClean="0"/>
              <a:t>6.7 – </a:t>
            </a:r>
            <a:r>
              <a:rPr lang="en-GB" sz="4000" dirty="0"/>
              <a:t>Finding % yield and % purity</a:t>
            </a:r>
            <a:endParaRPr lang="en-GB" sz="3700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0" y="1156438"/>
            <a:ext cx="6264698" cy="55245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lvl="7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i="1" dirty="0"/>
              <a:t>Example 2</a:t>
            </a:r>
            <a:r>
              <a:rPr lang="en-US" dirty="0"/>
              <a:t> </a:t>
            </a:r>
            <a:r>
              <a:rPr lang="en-US" dirty="0" smtClean="0"/>
              <a:t>  Chalk </a:t>
            </a:r>
            <a:r>
              <a:rPr lang="en-US" dirty="0"/>
              <a:t>is almost pure calcium carbonate.</a:t>
            </a:r>
          </a:p>
          <a:p>
            <a:pPr marL="361950" lvl="7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10 g of chalk was reacted with an excess of dilute hydrochloric </a:t>
            </a:r>
            <a:r>
              <a:rPr lang="en-US" dirty="0" smtClean="0"/>
              <a:t>acid. 2280 </a:t>
            </a:r>
            <a:r>
              <a:rPr lang="en-US" dirty="0"/>
              <a:t>cm</a:t>
            </a:r>
            <a:r>
              <a:rPr lang="en-US" baseline="30000" dirty="0"/>
              <a:t>3</a:t>
            </a:r>
            <a:r>
              <a:rPr lang="en-US" dirty="0"/>
              <a:t> of carbon dioxide gas was collected at room temperature </a:t>
            </a:r>
            <a:r>
              <a:rPr lang="en-US" dirty="0" smtClean="0"/>
              <a:t>and pressure </a:t>
            </a:r>
            <a:r>
              <a:rPr lang="en-US" dirty="0"/>
              <a:t>(</a:t>
            </a:r>
            <a:r>
              <a:rPr lang="en-US" dirty="0" err="1"/>
              <a:t>rtp</a:t>
            </a:r>
            <a:r>
              <a:rPr lang="en-US" dirty="0"/>
              <a:t>). What was the purity of the sample?</a:t>
            </a:r>
          </a:p>
          <a:p>
            <a:pPr marL="361950" lvl="7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You can work out its purity from the volume of carbon dioxide given </a:t>
            </a:r>
            <a:r>
              <a:rPr lang="en-US" dirty="0" smtClean="0"/>
              <a:t>off. The </a:t>
            </a:r>
            <a:r>
              <a:rPr lang="en-US" dirty="0"/>
              <a:t>equation for the reaction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b="1" dirty="0" smtClean="0">
                <a:solidFill>
                  <a:srgbClr val="FF0000"/>
                </a:solidFill>
              </a:rPr>
              <a:t>CaCO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2HCl 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	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b="1" dirty="0" smtClean="0">
                <a:solidFill>
                  <a:srgbClr val="FF0000"/>
                </a:solidFill>
              </a:rPr>
              <a:t>  CaCl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 err="1">
                <a:solidFill>
                  <a:srgbClr val="FF0000"/>
                </a:solidFill>
              </a:rPr>
              <a:t>aq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) + </a:t>
            </a:r>
            <a:r>
              <a:rPr lang="en-US" b="1" dirty="0">
                <a:solidFill>
                  <a:srgbClr val="FF0000"/>
                </a:solidFill>
              </a:rPr>
              <a:t>CO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(g</a:t>
            </a:r>
            <a:r>
              <a:rPr lang="en-US" b="1" dirty="0">
                <a:solidFill>
                  <a:srgbClr val="FF0000"/>
                </a:solidFill>
              </a:rPr>
              <a:t>)</a:t>
            </a:r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err="1" smtClean="0"/>
              <a:t>M</a:t>
            </a:r>
            <a:r>
              <a:rPr lang="en-US" baseline="-25000" dirty="0" err="1" smtClean="0"/>
              <a:t>r</a:t>
            </a:r>
            <a:r>
              <a:rPr lang="en-US" dirty="0" smtClean="0"/>
              <a:t> </a:t>
            </a:r>
            <a:r>
              <a:rPr lang="en-US" dirty="0"/>
              <a:t>of CaCO</a:t>
            </a:r>
            <a:r>
              <a:rPr lang="en-US" baseline="-25000" dirty="0"/>
              <a:t>3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dirty="0"/>
              <a:t>100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Ca =</a:t>
            </a:r>
            <a:r>
              <a:rPr lang="en-US" dirty="0" smtClean="0"/>
              <a:t> </a:t>
            </a:r>
            <a:r>
              <a:rPr lang="en-US" dirty="0"/>
              <a:t>40, C </a:t>
            </a:r>
            <a:r>
              <a:rPr lang="en-US" dirty="0" smtClean="0"/>
              <a:t>= </a:t>
            </a:r>
            <a:r>
              <a:rPr lang="en-US" dirty="0"/>
              <a:t>12, O </a:t>
            </a:r>
            <a:r>
              <a:rPr lang="en-US" dirty="0" smtClean="0"/>
              <a:t>= 16).</a:t>
            </a:r>
            <a:endParaRPr lang="en-US" dirty="0"/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</a:pPr>
            <a:r>
              <a:rPr lang="en-US" dirty="0" smtClean="0"/>
              <a:t>1 </a:t>
            </a:r>
            <a:r>
              <a:rPr lang="en-US" dirty="0"/>
              <a:t>mole of CaCO</a:t>
            </a:r>
            <a:r>
              <a:rPr lang="en-US" baseline="-25000" dirty="0"/>
              <a:t>3</a:t>
            </a:r>
            <a:r>
              <a:rPr lang="en-US" dirty="0"/>
              <a:t> gives 1 mole of CO</a:t>
            </a:r>
            <a:r>
              <a:rPr lang="en-US" baseline="-25000" dirty="0"/>
              <a:t>2</a:t>
            </a:r>
            <a:r>
              <a:rPr lang="en-US" dirty="0"/>
              <a:t> </a:t>
            </a:r>
            <a:r>
              <a:rPr lang="en-US" dirty="0" smtClean="0"/>
              <a:t>and 1 </a:t>
            </a:r>
            <a:r>
              <a:rPr lang="en-US" dirty="0"/>
              <a:t>mole of gas has a volume of 24 000 cm3 at </a:t>
            </a:r>
            <a:r>
              <a:rPr lang="en-US" dirty="0" err="1"/>
              <a:t>rtp</a:t>
            </a:r>
            <a:r>
              <a:rPr lang="en-US" dirty="0"/>
              <a:t>.</a:t>
            </a:r>
          </a:p>
          <a:p>
            <a:pPr marL="361950" lvl="7" indent="-361950">
              <a:buClr>
                <a:srgbClr val="0070C0"/>
              </a:buClr>
              <a:buFont typeface="+mj-lt"/>
              <a:buAutoNum type="arabicPeriod"/>
              <a:tabLst>
                <a:tab pos="5029200" algn="l"/>
              </a:tabLst>
            </a:pPr>
            <a:r>
              <a:rPr lang="en-US" dirty="0" smtClean="0"/>
              <a:t>So </a:t>
            </a:r>
            <a:r>
              <a:rPr lang="en-US" dirty="0"/>
              <a:t>24 000 cm</a:t>
            </a:r>
            <a:r>
              <a:rPr lang="en-US" baseline="30000" dirty="0"/>
              <a:t>3</a:t>
            </a:r>
            <a:r>
              <a:rPr lang="en-US" dirty="0"/>
              <a:t> of gas is produced by 100 g of calcium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dirty="0" smtClean="0"/>
              <a:t>carbonate and 2280 </a:t>
            </a:r>
            <a:r>
              <a:rPr lang="en-US" dirty="0"/>
              <a:t>cm3 is produced </a:t>
            </a:r>
            <a:r>
              <a:rPr lang="en-US" dirty="0" smtClean="0"/>
              <a:t>by	  X 100g </a:t>
            </a:r>
            <a:r>
              <a:rPr lang="en-US" dirty="0"/>
              <a:t>or </a:t>
            </a:r>
            <a:r>
              <a:rPr lang="en-US" b="1" dirty="0" smtClean="0"/>
              <a:t>9.5g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So </a:t>
            </a:r>
            <a:r>
              <a:rPr lang="en-US" dirty="0"/>
              <a:t>there is 9.5 g of calcium carbonate in the 10 g of </a:t>
            </a:r>
            <a:r>
              <a:rPr lang="en-US" dirty="0" smtClean="0"/>
              <a:t>chalk.</a:t>
            </a:r>
          </a:p>
          <a:p>
            <a:pPr marL="0" lvl="7">
              <a:buClr>
                <a:srgbClr val="0070C0"/>
              </a:buClr>
              <a:tabLst>
                <a:tab pos="352425" algn="l"/>
              </a:tabLst>
            </a:pPr>
            <a:r>
              <a:rPr lang="en-US" sz="500" dirty="0" smtClean="0"/>
              <a:t/>
            </a:r>
            <a:br>
              <a:rPr lang="en-US" sz="500" dirty="0" smtClean="0"/>
            </a:br>
            <a:r>
              <a:rPr lang="en-US" dirty="0" smtClean="0"/>
              <a:t>	So the % purity of the chalk = 	   X 100 = </a:t>
            </a:r>
            <a:r>
              <a:rPr lang="en-US" b="1" dirty="0" smtClean="0"/>
              <a:t>95%.</a:t>
            </a:r>
            <a:endParaRPr lang="en-US" b="1" dirty="0" smtClean="0">
              <a:solidFill>
                <a:srgbClr val="FF0000"/>
              </a:solidFill>
            </a:endParaRPr>
          </a:p>
        </p:txBody>
      </p:sp>
      <p:sp>
        <p:nvSpPr>
          <p:cNvPr id="14" name="Round Same Side Corner Rectangle 13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89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563282" y="5951021"/>
            <a:ext cx="5052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u="sng" dirty="0" smtClean="0"/>
              <a:t>9.5</a:t>
            </a:r>
            <a:endParaRPr lang="en-GB" u="sng" dirty="0" smtClean="0"/>
          </a:p>
          <a:p>
            <a:pPr algn="ctr"/>
            <a:r>
              <a:rPr lang="en-US" dirty="0" smtClean="0"/>
              <a:t>10</a:t>
            </a:r>
            <a:endParaRPr lang="en-GB" dirty="0"/>
          </a:p>
        </p:txBody>
      </p:sp>
      <p:sp>
        <p:nvSpPr>
          <p:cNvPr id="8" name="TextBox 7"/>
          <p:cNvSpPr txBox="1"/>
          <p:nvPr/>
        </p:nvSpPr>
        <p:spPr>
          <a:xfrm>
            <a:off x="4626259" y="4806825"/>
            <a:ext cx="82586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IE" u="sng" dirty="0" smtClean="0"/>
              <a:t>2280</a:t>
            </a:r>
            <a:endParaRPr lang="en-GB" u="sng" dirty="0" smtClean="0"/>
          </a:p>
          <a:p>
            <a:pPr algn="ctr"/>
            <a:r>
              <a:rPr lang="en-US" dirty="0" smtClean="0"/>
              <a:t>24000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58"/>
          <a:stretch/>
        </p:blipFill>
        <p:spPr>
          <a:xfrm>
            <a:off x="6573598" y="1124745"/>
            <a:ext cx="2390889" cy="324036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573598" y="4365104"/>
            <a:ext cx="23908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39738">
              <a:buClr>
                <a:srgbClr val="FF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White chalk cliffs on the Danish </a:t>
            </a:r>
            <a:r>
              <a:rPr lang="en-US" dirty="0" smtClean="0">
                <a:latin typeface="FrutigerLTStd-Light"/>
              </a:rPr>
              <a:t>island of </a:t>
            </a:r>
            <a:r>
              <a:rPr lang="en-US" dirty="0">
                <a:latin typeface="FrutigerLTStd-Light"/>
              </a:rPr>
              <a:t>Mon. Chalk forms in the ocean </a:t>
            </a:r>
            <a:r>
              <a:rPr lang="en-US" dirty="0" smtClean="0">
                <a:latin typeface="FrutigerLTStd-Light"/>
              </a:rPr>
              <a:t>floor, over </a:t>
            </a:r>
            <a:r>
              <a:rPr lang="en-US" dirty="0">
                <a:latin typeface="FrutigerLTStd-Light"/>
              </a:rPr>
              <a:t>many millions of years, from </a:t>
            </a:r>
            <a:r>
              <a:rPr lang="en-US" dirty="0" smtClean="0">
                <a:latin typeface="FrutigerLTStd-Light"/>
              </a:rPr>
              <a:t>the hard </a:t>
            </a:r>
            <a:r>
              <a:rPr lang="en-US" dirty="0">
                <a:latin typeface="FrutigerLTStd-Light"/>
              </a:rPr>
              <a:t>parts of tiny marine organisms.</a:t>
            </a:r>
            <a:endParaRPr lang="en-GB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980728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24695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48000" cy="5313762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610" dirty="0" smtClean="0"/>
              <a:t>Define </a:t>
            </a:r>
            <a:r>
              <a:rPr lang="en-US" sz="2610" dirty="0"/>
              <a:t>the term: </a:t>
            </a:r>
            <a:r>
              <a:rPr lang="en-US" sz="2610" b="1" dirty="0"/>
              <a:t>a</a:t>
            </a:r>
            <a:r>
              <a:rPr lang="en-US" sz="2610" dirty="0"/>
              <a:t> % yield </a:t>
            </a:r>
            <a:r>
              <a:rPr lang="en-US" sz="2610" dirty="0" smtClean="0"/>
              <a:t>	</a:t>
            </a:r>
            <a:r>
              <a:rPr lang="en-US" sz="2610" b="1" dirty="0" smtClean="0"/>
              <a:t>b</a:t>
            </a:r>
            <a:r>
              <a:rPr lang="en-US" sz="2610" dirty="0" smtClean="0"/>
              <a:t> </a:t>
            </a:r>
            <a:r>
              <a:rPr lang="en-US" sz="2610" dirty="0"/>
              <a:t>% purity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610" dirty="0" smtClean="0"/>
              <a:t>100 </a:t>
            </a:r>
            <a:r>
              <a:rPr lang="en-US" sz="2610" dirty="0"/>
              <a:t>g of aspirin was obtained from 100 g of salicylic </a:t>
            </a:r>
            <a:r>
              <a:rPr lang="en-US" sz="2610" dirty="0" smtClean="0"/>
              <a:t>acid.</a:t>
            </a:r>
            <a:br>
              <a:rPr lang="en-US" sz="2610" dirty="0" smtClean="0"/>
            </a:br>
            <a:r>
              <a:rPr lang="en-US" sz="2610" dirty="0" smtClean="0"/>
              <a:t>What </a:t>
            </a:r>
            <a:r>
              <a:rPr lang="en-US" sz="2610" dirty="0"/>
              <a:t>was the % yield?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610" dirty="0" smtClean="0"/>
              <a:t>17 </a:t>
            </a:r>
            <a:r>
              <a:rPr lang="en-US" sz="2610" dirty="0"/>
              <a:t>kg of aluminium was produced from 51 kg </a:t>
            </a:r>
            <a:r>
              <a:rPr lang="en-US" sz="2610" dirty="0" smtClean="0"/>
              <a:t>of aluminium </a:t>
            </a:r>
            <a:r>
              <a:rPr lang="en-US" sz="2610" dirty="0"/>
              <a:t>oxide (Al</a:t>
            </a:r>
            <a:r>
              <a:rPr lang="en-US" sz="2610" baseline="-25000" dirty="0"/>
              <a:t>2</a:t>
            </a:r>
            <a:r>
              <a:rPr lang="en-US" sz="2610" dirty="0"/>
              <a:t>O</a:t>
            </a:r>
            <a:r>
              <a:rPr lang="en-US" sz="2610" baseline="-25000" dirty="0"/>
              <a:t>3</a:t>
            </a:r>
            <a:r>
              <a:rPr lang="en-US" sz="2610" dirty="0"/>
              <a:t>) by electrolysis. What was </a:t>
            </a:r>
            <a:r>
              <a:rPr lang="en-US" sz="2610" dirty="0" smtClean="0"/>
              <a:t>the percentage </a:t>
            </a:r>
            <a:r>
              <a:rPr lang="en-US" sz="2610" dirty="0"/>
              <a:t>yield? (</a:t>
            </a:r>
            <a:r>
              <a:rPr lang="en-US" sz="2610" dirty="0" err="1"/>
              <a:t>A</a:t>
            </a:r>
            <a:r>
              <a:rPr lang="en-US" sz="2610" baseline="-25000" dirty="0" err="1"/>
              <a:t>r</a:t>
            </a:r>
            <a:r>
              <a:rPr lang="en-US" sz="2610" dirty="0"/>
              <a:t> : Al </a:t>
            </a:r>
            <a:r>
              <a:rPr lang="en-US" sz="2610" dirty="0" smtClean="0"/>
              <a:t>= </a:t>
            </a:r>
            <a:r>
              <a:rPr lang="en-US" sz="2610" dirty="0"/>
              <a:t>27, O </a:t>
            </a:r>
            <a:r>
              <a:rPr lang="en-US" sz="2610" dirty="0" smtClean="0"/>
              <a:t>= </a:t>
            </a:r>
            <a:r>
              <a:rPr lang="en-US" sz="2610" dirty="0"/>
              <a:t>16.)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610" dirty="0" smtClean="0"/>
              <a:t>Some </a:t>
            </a:r>
            <a:r>
              <a:rPr lang="en-US" sz="2610" dirty="0"/>
              <a:t>seawater is evaporated. The sea salt obtained is </a:t>
            </a:r>
            <a:r>
              <a:rPr lang="en-US" sz="2610" dirty="0" smtClean="0"/>
              <a:t>found to </a:t>
            </a:r>
            <a:r>
              <a:rPr lang="en-US" sz="2610" dirty="0"/>
              <a:t>be 86% sodium chloride. How much sodium </a:t>
            </a:r>
            <a:r>
              <a:rPr lang="en-US" sz="2610" dirty="0" smtClean="0"/>
              <a:t>chloride could </a:t>
            </a:r>
            <a:r>
              <a:rPr lang="en-US" sz="2610" dirty="0"/>
              <a:t>be obtained from 200 g of this salt?</a:t>
            </a:r>
          </a:p>
          <a:p>
            <a:pPr marL="449263" indent="-449263">
              <a:buClr>
                <a:srgbClr val="0070C0"/>
              </a:buClr>
              <a:buFont typeface="+mj-lt"/>
              <a:buAutoNum type="arabicPeriod"/>
              <a:tabLst>
                <a:tab pos="811213" algn="l"/>
                <a:tab pos="1346200" algn="l"/>
                <a:tab pos="4300538" algn="l"/>
              </a:tabLst>
            </a:pPr>
            <a:r>
              <a:rPr lang="en-US" sz="2610" dirty="0" smtClean="0"/>
              <a:t>A </a:t>
            </a:r>
            <a:r>
              <a:rPr lang="en-US" sz="2610" dirty="0"/>
              <a:t>5.0 g sample of dry ice (solid carbon dioxide) turned </a:t>
            </a:r>
            <a:r>
              <a:rPr lang="en-US" sz="2610" dirty="0" smtClean="0"/>
              <a:t>into 2400 </a:t>
            </a:r>
            <a:r>
              <a:rPr lang="en-US" sz="2610" dirty="0"/>
              <a:t>cm</a:t>
            </a:r>
            <a:r>
              <a:rPr lang="en-US" sz="2610" baseline="30000" dirty="0"/>
              <a:t>3</a:t>
            </a:r>
            <a:r>
              <a:rPr lang="en-US" sz="2610" dirty="0"/>
              <a:t> of carbon dioxide gas at </a:t>
            </a:r>
            <a:r>
              <a:rPr lang="en-US" sz="2610" dirty="0" err="1"/>
              <a:t>rtp</a:t>
            </a:r>
            <a:r>
              <a:rPr lang="en-US" sz="2610" dirty="0"/>
              <a:t>. What was </a:t>
            </a:r>
            <a:r>
              <a:rPr lang="en-US" sz="2610" dirty="0" smtClean="0"/>
              <a:t>the percentage </a:t>
            </a:r>
            <a:r>
              <a:rPr lang="en-US" sz="2610" dirty="0"/>
              <a:t>purity of the dry ice? (</a:t>
            </a:r>
            <a:r>
              <a:rPr lang="en-US" sz="2610" dirty="0" err="1"/>
              <a:t>M</a:t>
            </a:r>
            <a:r>
              <a:rPr lang="en-US" sz="2610" baseline="-25000" dirty="0" err="1"/>
              <a:t>r</a:t>
            </a:r>
            <a:r>
              <a:rPr lang="en-US" sz="2610" dirty="0"/>
              <a:t> of CO</a:t>
            </a:r>
            <a:r>
              <a:rPr lang="en-US" sz="2610" baseline="-25000" dirty="0"/>
              <a:t>2</a:t>
            </a:r>
            <a:r>
              <a:rPr lang="en-US" sz="2610" dirty="0"/>
              <a:t> </a:t>
            </a:r>
            <a:r>
              <a:rPr lang="en-US" sz="2610" dirty="0" smtClean="0"/>
              <a:t>= </a:t>
            </a:r>
            <a:r>
              <a:rPr lang="en-US" sz="2610" dirty="0"/>
              <a:t>44.)</a:t>
            </a:r>
          </a:p>
        </p:txBody>
      </p:sp>
      <p:sp>
        <p:nvSpPr>
          <p:cNvPr id="10" name="Oval 9"/>
          <p:cNvSpPr/>
          <p:nvPr/>
        </p:nvSpPr>
        <p:spPr>
          <a:xfrm rot="1078849">
            <a:off x="8610964" y="974212"/>
            <a:ext cx="504056" cy="504056"/>
          </a:xfrm>
          <a:prstGeom prst="ellipse">
            <a:avLst/>
          </a:prstGeom>
          <a:solidFill>
            <a:srgbClr val="0070C0"/>
          </a:solidFill>
          <a:ln w="7620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64786" y="1772816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600" dirty="0"/>
              <a:t>6.7 – Finding % yield and % purity</a:t>
            </a:r>
            <a:endParaRPr lang="en-GB" sz="36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564904"/>
            <a:ext cx="66396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157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7 – Revision Checklist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2453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5FC9A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b="1" dirty="0"/>
              <a:t>Extended </a:t>
            </a:r>
            <a:r>
              <a:rPr lang="en-GB" sz="2000" b="1" dirty="0" smtClean="0"/>
              <a:t>curriculum - </a:t>
            </a:r>
            <a:r>
              <a:rPr lang="en-GB" sz="2000" dirty="0" smtClean="0"/>
              <a:t>Make </a:t>
            </a:r>
            <a:r>
              <a:rPr lang="en-GB" sz="2000" dirty="0"/>
              <a:t>sure you can …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explain </a:t>
            </a:r>
            <a:r>
              <a:rPr lang="en-US" sz="2000" dirty="0"/>
              <a:t>what a </a:t>
            </a:r>
            <a:r>
              <a:rPr lang="en-US" sz="2000" i="1" dirty="0"/>
              <a:t>mole </a:t>
            </a:r>
            <a:r>
              <a:rPr lang="en-US" sz="2000" dirty="0"/>
              <a:t>of atoms or molecules or </a:t>
            </a:r>
            <a:r>
              <a:rPr lang="en-US" sz="2000" dirty="0" smtClean="0"/>
              <a:t>ions </a:t>
            </a:r>
            <a:r>
              <a:rPr lang="en-GB" sz="2000" dirty="0" smtClean="0"/>
              <a:t>is</a:t>
            </a:r>
            <a:r>
              <a:rPr lang="en-GB" sz="2000" dirty="0"/>
              <a:t>, and give examples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say </a:t>
            </a:r>
            <a:r>
              <a:rPr lang="en-US" sz="2000" dirty="0"/>
              <a:t>what the </a:t>
            </a:r>
            <a:r>
              <a:rPr lang="en-US" sz="2000" i="1" dirty="0"/>
              <a:t>Avogadro constant </a:t>
            </a:r>
            <a:r>
              <a:rPr lang="en-US" sz="2000" dirty="0"/>
              <a:t>is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do </a:t>
            </a:r>
            <a:r>
              <a:rPr lang="en-US" sz="2000" dirty="0"/>
              <a:t>these calculations, using </a:t>
            </a:r>
            <a:r>
              <a:rPr lang="en-US" sz="2000" i="1" dirty="0" err="1"/>
              <a:t>A</a:t>
            </a:r>
            <a:r>
              <a:rPr lang="en-US" sz="2000" dirty="0" err="1"/>
              <a:t>r</a:t>
            </a:r>
            <a:r>
              <a:rPr lang="en-US" sz="2000" dirty="0"/>
              <a:t> and </a:t>
            </a:r>
            <a:r>
              <a:rPr lang="en-US" sz="2000" i="1" dirty="0" err="1"/>
              <a:t>M</a:t>
            </a:r>
            <a:r>
              <a:rPr lang="en-US" sz="2000" dirty="0" err="1"/>
              <a:t>r</a:t>
            </a:r>
            <a:r>
              <a:rPr lang="en-US" sz="2000" dirty="0"/>
              <a:t>: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find </a:t>
            </a:r>
            <a:r>
              <a:rPr lang="en-US" sz="2000" dirty="0"/>
              <a:t>the mass of 1 mole of a substance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change </a:t>
            </a:r>
            <a:r>
              <a:rPr lang="en-GB" sz="2000" dirty="0"/>
              <a:t>moles to masses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change </a:t>
            </a:r>
            <a:r>
              <a:rPr lang="en-GB" sz="2000" dirty="0"/>
              <a:t>masses to moles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use </a:t>
            </a:r>
            <a:r>
              <a:rPr lang="en-US" sz="2000" dirty="0"/>
              <a:t>the idea of the mole to: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calculate </a:t>
            </a:r>
            <a:r>
              <a:rPr lang="en-US" sz="2000" dirty="0"/>
              <a:t>the masses of reactants or </a:t>
            </a:r>
            <a:r>
              <a:rPr lang="en-US" sz="2000" dirty="0" smtClean="0"/>
              <a:t>products, from </a:t>
            </a:r>
            <a:r>
              <a:rPr lang="en-US" sz="2000" dirty="0"/>
              <a:t>the equation for a reaction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work </a:t>
            </a:r>
            <a:r>
              <a:rPr lang="en-US" sz="2000" dirty="0"/>
              <a:t>out the equation for a reaction, given </a:t>
            </a:r>
            <a:r>
              <a:rPr lang="en-US" sz="2000" dirty="0" smtClean="0"/>
              <a:t>the	masses </a:t>
            </a:r>
            <a:r>
              <a:rPr lang="en-US" sz="2000" dirty="0"/>
              <a:t>of the reactants and products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define </a:t>
            </a:r>
            <a:r>
              <a:rPr lang="en-GB" sz="2000" i="1" dirty="0"/>
              <a:t>molar volume </a:t>
            </a:r>
            <a:r>
              <a:rPr lang="en-GB" sz="2000" dirty="0"/>
              <a:t>and </a:t>
            </a:r>
            <a:r>
              <a:rPr lang="en-GB" sz="2000" i="1" dirty="0" err="1"/>
              <a:t>rtp</a:t>
            </a:r>
            <a:endParaRPr lang="en-GB" sz="2000" i="1" dirty="0"/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calculate </a:t>
            </a:r>
            <a:r>
              <a:rPr lang="en-US" sz="2000" dirty="0"/>
              <a:t>the volume that a gas will occupy at </a:t>
            </a:r>
            <a:r>
              <a:rPr lang="en-US" sz="2000" dirty="0" err="1" smtClean="0"/>
              <a:t>rtp</a:t>
            </a:r>
            <a:r>
              <a:rPr lang="en-US" sz="2000" dirty="0" smtClean="0"/>
              <a:t>, from </a:t>
            </a:r>
            <a:r>
              <a:rPr lang="en-US" sz="2000" dirty="0"/>
              <a:t>its mass, or number of moles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calculate </a:t>
            </a:r>
            <a:r>
              <a:rPr lang="en-US" sz="2000" dirty="0"/>
              <a:t>the volume of gas produced in a </a:t>
            </a:r>
            <a:r>
              <a:rPr lang="en-US" sz="2000" dirty="0" smtClean="0"/>
              <a:t>reaction, given </a:t>
            </a:r>
            <a:r>
              <a:rPr lang="en-US" sz="2000" dirty="0"/>
              <a:t>the equation and the mass of one </a:t>
            </a:r>
            <a:r>
              <a:rPr lang="en-US" sz="2000" dirty="0" smtClean="0"/>
              <a:t>substance</a:t>
            </a:r>
            <a:endParaRPr lang="en-US" sz="2000" dirty="0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79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7 – Revision Checklist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8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F5FC9A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explain </a:t>
            </a:r>
            <a:r>
              <a:rPr lang="en-US" sz="2000" dirty="0"/>
              <a:t>what </a:t>
            </a:r>
            <a:r>
              <a:rPr lang="en-US" sz="2000" i="1" dirty="0"/>
              <a:t>concentration of a solution </a:t>
            </a:r>
            <a:r>
              <a:rPr lang="en-US" sz="2000" dirty="0"/>
              <a:t>means </a:t>
            </a:r>
            <a:r>
              <a:rPr lang="en-US" sz="2000" dirty="0" smtClean="0"/>
              <a:t>and give </a:t>
            </a:r>
            <a:r>
              <a:rPr lang="en-US" sz="2000" dirty="0"/>
              <a:t>examples, using grams and moles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state </a:t>
            </a:r>
            <a:r>
              <a:rPr lang="en-US" sz="2000" dirty="0"/>
              <a:t>the units used for concentration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explain </a:t>
            </a:r>
            <a:r>
              <a:rPr lang="en-US" sz="2000" dirty="0"/>
              <a:t>what a </a:t>
            </a:r>
            <a:r>
              <a:rPr lang="en-US" sz="2000" i="1" dirty="0"/>
              <a:t>molar solution </a:t>
            </a:r>
            <a:r>
              <a:rPr lang="en-US" sz="2000" dirty="0"/>
              <a:t>is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work </a:t>
            </a:r>
            <a:r>
              <a:rPr lang="en-GB" sz="2000" dirty="0"/>
              <a:t>out: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concentration of a solution, when you </a:t>
            </a:r>
            <a:r>
              <a:rPr lang="en-US" sz="2000" dirty="0" smtClean="0"/>
              <a:t>know the </a:t>
            </a:r>
            <a:r>
              <a:rPr lang="en-US" sz="2000" dirty="0"/>
              <a:t>amount of solute dissolved in it</a:t>
            </a:r>
          </a:p>
          <a:p>
            <a:pPr marL="800100" lvl="1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amount of solute dissolved in a </a:t>
            </a:r>
            <a:r>
              <a:rPr lang="en-US" sz="2000" dirty="0" smtClean="0"/>
              <a:t>solution, when </a:t>
            </a:r>
            <a:r>
              <a:rPr lang="en-US" sz="2000" dirty="0"/>
              <a:t>you know its concentration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explain </a:t>
            </a:r>
            <a:r>
              <a:rPr lang="en-US" sz="2000" dirty="0"/>
              <a:t>what the </a:t>
            </a:r>
            <a:r>
              <a:rPr lang="en-US" sz="2000" i="1" dirty="0"/>
              <a:t>empirical formula </a:t>
            </a:r>
            <a:r>
              <a:rPr lang="en-US" sz="2000" dirty="0"/>
              <a:t>of a substance is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work </a:t>
            </a:r>
            <a:r>
              <a:rPr lang="en-US" sz="2000" dirty="0"/>
              <a:t>out the empirical formula, from the </a:t>
            </a:r>
            <a:r>
              <a:rPr lang="en-US" sz="2000" dirty="0" smtClean="0"/>
              <a:t>masses </a:t>
            </a:r>
            <a:r>
              <a:rPr lang="en-GB" sz="2000" dirty="0" smtClean="0"/>
              <a:t>that </a:t>
            </a:r>
            <a:r>
              <a:rPr lang="en-GB" sz="2000" dirty="0"/>
              <a:t>react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work </a:t>
            </a:r>
            <a:r>
              <a:rPr lang="en-US" sz="2000" dirty="0"/>
              <a:t>out the correct formula, using </a:t>
            </a:r>
            <a:r>
              <a:rPr lang="en-US" sz="2000" dirty="0" smtClean="0"/>
              <a:t>the </a:t>
            </a:r>
            <a:r>
              <a:rPr lang="en-GB" sz="2000" dirty="0" smtClean="0"/>
              <a:t>empirical </a:t>
            </a:r>
            <a:r>
              <a:rPr lang="en-GB" sz="2000" dirty="0"/>
              <a:t>formula and </a:t>
            </a:r>
            <a:r>
              <a:rPr lang="en-GB" sz="2000" i="1" dirty="0"/>
              <a:t>M</a:t>
            </a:r>
            <a:r>
              <a:rPr lang="en-GB" sz="2000" dirty="0"/>
              <a:t>r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define </a:t>
            </a:r>
            <a:r>
              <a:rPr lang="en-GB" sz="2000" dirty="0"/>
              <a:t>% yield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calculate </a:t>
            </a:r>
            <a:r>
              <a:rPr lang="en-US" sz="2000" dirty="0"/>
              <a:t>the % yield for a reaction, from </a:t>
            </a:r>
            <a:r>
              <a:rPr lang="en-US" sz="2000" dirty="0" smtClean="0"/>
              <a:t>the equation </a:t>
            </a:r>
            <a:r>
              <a:rPr lang="en-US" sz="2000" dirty="0"/>
              <a:t>and the actual mass of product obtained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GB" sz="2000" dirty="0" smtClean="0"/>
              <a:t>define </a:t>
            </a:r>
            <a:r>
              <a:rPr lang="en-GB" sz="2000" dirty="0"/>
              <a:t>% purity</a:t>
            </a:r>
          </a:p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calculate </a:t>
            </a:r>
            <a:r>
              <a:rPr lang="en-US" sz="2000" dirty="0"/>
              <a:t>the % purity of a product, given the </a:t>
            </a:r>
            <a:r>
              <a:rPr lang="en-US" sz="2000" dirty="0" smtClean="0"/>
              <a:t>mass of </a:t>
            </a:r>
            <a:r>
              <a:rPr lang="en-US" sz="2000" dirty="0"/>
              <a:t>the impure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product</a:t>
            </a:r>
            <a:r>
              <a:rPr lang="en-US" sz="2000" dirty="0"/>
              <a:t>, and the mass of </a:t>
            </a:r>
            <a:r>
              <a:rPr lang="en-US" sz="2000" dirty="0" smtClean="0"/>
              <a:t>pure </a:t>
            </a:r>
            <a:r>
              <a:rPr lang="en-GB" sz="2000" dirty="0" smtClean="0"/>
              <a:t>product </a:t>
            </a:r>
            <a:r>
              <a:rPr lang="en-GB" sz="2000" dirty="0"/>
              <a:t>it contains</a:t>
            </a:r>
            <a:endParaRPr lang="en-US" sz="2400" dirty="0"/>
          </a:p>
        </p:txBody>
      </p:sp>
      <p:sp>
        <p:nvSpPr>
          <p:cNvPr id="10" name="Round Same Side Corner Rectangle 9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525262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b="1" dirty="0" smtClean="0"/>
              <a:t>Extended </a:t>
            </a:r>
            <a:r>
              <a:rPr lang="en-US" b="1" dirty="0"/>
              <a:t>curriculum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Iron </a:t>
            </a:r>
            <a:r>
              <a:rPr lang="en-US" dirty="0"/>
              <a:t>is obtained by reducing iron(III) oxide </a:t>
            </a:r>
            <a:r>
              <a:rPr lang="en-US" dirty="0" smtClean="0"/>
              <a:t>using the </a:t>
            </a:r>
            <a:r>
              <a:rPr lang="en-US" dirty="0"/>
              <a:t>gas carbon monoxide. The reaction </a:t>
            </a:r>
            <a:r>
              <a:rPr lang="en-US" dirty="0" smtClean="0"/>
              <a:t>is: </a:t>
            </a:r>
            <a:r>
              <a:rPr lang="en-US" b="1" dirty="0" smtClean="0">
                <a:solidFill>
                  <a:srgbClr val="FF0000"/>
                </a:solidFill>
              </a:rPr>
              <a:t>Fe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O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3CO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2Fe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s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3CO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br>
              <a:rPr lang="en-US" b="1" dirty="0" smtClean="0">
                <a:solidFill>
                  <a:srgbClr val="FF0000"/>
                </a:solidFill>
              </a:rPr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Write a word equation for the </a:t>
            </a:r>
            <a:r>
              <a:rPr lang="en-US" dirty="0" smtClean="0"/>
              <a:t>reaction.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What is the formula mass of iron(III) oxide</a:t>
            </a:r>
            <a:r>
              <a:rPr lang="en-US" dirty="0" smtClean="0"/>
              <a:t>?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Fe </a:t>
            </a:r>
            <a:r>
              <a:rPr lang="en-US" dirty="0" smtClean="0"/>
              <a:t>= </a:t>
            </a:r>
            <a:r>
              <a:rPr lang="en-US" dirty="0"/>
              <a:t>56, O </a:t>
            </a:r>
            <a:r>
              <a:rPr lang="en-US" dirty="0" smtClean="0"/>
              <a:t>= </a:t>
            </a:r>
            <a:r>
              <a:rPr lang="en-US" dirty="0"/>
              <a:t>16</a:t>
            </a:r>
            <a:r>
              <a:rPr lang="en-US" dirty="0" smtClean="0"/>
              <a:t>.)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How many moles of Fe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 are there in </a:t>
            </a:r>
            <a:r>
              <a:rPr lang="en-US" dirty="0" smtClean="0"/>
              <a:t>320kg of iron(III</a:t>
            </a:r>
            <a:r>
              <a:rPr lang="en-US" dirty="0"/>
              <a:t>) oxide? (</a:t>
            </a:r>
            <a:r>
              <a:rPr lang="en-US" dirty="0" smtClean="0"/>
              <a:t>1kg=1000g).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How many moles of Fe are obtained </a:t>
            </a:r>
            <a:r>
              <a:rPr lang="en-US" dirty="0" smtClean="0"/>
              <a:t>from 1 </a:t>
            </a:r>
            <a:r>
              <a:rPr lang="en-US" dirty="0"/>
              <a:t>mole of </a:t>
            </a:r>
            <a:r>
              <a:rPr lang="en-US" dirty="0" smtClean="0"/>
              <a:t>Fe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b="1" dirty="0" smtClean="0"/>
              <a:t>e</a:t>
            </a:r>
            <a:r>
              <a:rPr lang="en-US" dirty="0" smtClean="0"/>
              <a:t> </a:t>
            </a:r>
            <a:r>
              <a:rPr lang="en-US" dirty="0"/>
              <a:t>From c and d, find how many moles of iron </a:t>
            </a:r>
            <a:r>
              <a:rPr lang="en-US" dirty="0" smtClean="0"/>
              <a:t>atoms are </a:t>
            </a:r>
            <a:r>
              <a:rPr lang="en-US" dirty="0"/>
              <a:t>obtained from 320 kg of iron(III) </a:t>
            </a:r>
            <a:r>
              <a:rPr lang="en-US" dirty="0" smtClean="0"/>
              <a:t>oxide.</a:t>
            </a:r>
            <a:br>
              <a:rPr lang="en-US" dirty="0" smtClean="0"/>
            </a:br>
            <a:r>
              <a:rPr lang="en-US" b="1" dirty="0" smtClean="0"/>
              <a:t>f</a:t>
            </a:r>
            <a:r>
              <a:rPr lang="en-US" dirty="0" smtClean="0"/>
              <a:t> </a:t>
            </a:r>
            <a:r>
              <a:rPr lang="en-US" dirty="0"/>
              <a:t>How much iron (in kg) is obtained from </a:t>
            </a:r>
            <a:r>
              <a:rPr lang="en-US" dirty="0" smtClean="0"/>
              <a:t>320kg of </a:t>
            </a:r>
            <a:r>
              <a:rPr lang="en-US" dirty="0"/>
              <a:t>iron(III) oxide?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With </a:t>
            </a:r>
            <a:r>
              <a:rPr lang="en-US" dirty="0"/>
              <a:t>strong heating, calcium carbonate </a:t>
            </a:r>
            <a:r>
              <a:rPr lang="en-US" dirty="0" smtClean="0"/>
              <a:t>undergoes thermal decomposition:</a:t>
            </a:r>
            <a:br>
              <a:rPr lang="en-US" dirty="0" smtClean="0"/>
            </a:br>
            <a:r>
              <a:rPr lang="en-US" dirty="0" smtClean="0"/>
              <a:t>CaCO</a:t>
            </a:r>
            <a:r>
              <a:rPr lang="en-US" baseline="-25000" dirty="0" smtClean="0"/>
              <a:t>3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i="1" dirty="0"/>
              <a:t>s</a:t>
            </a:r>
            <a:r>
              <a:rPr lang="en-US" dirty="0"/>
              <a:t>) </a:t>
            </a:r>
            <a:r>
              <a:rPr lang="en-US" dirty="0" smtClean="0">
                <a:sym typeface="Wingdings 3" panose="05040102010807070707" pitchFamily="18" charset="2"/>
              </a:rPr>
              <a:t> </a:t>
            </a:r>
            <a:r>
              <a:rPr lang="en-US" dirty="0" err="1" smtClean="0"/>
              <a:t>CaO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en-US" i="1" dirty="0"/>
              <a:t>s</a:t>
            </a:r>
            <a:r>
              <a:rPr lang="en-US" dirty="0"/>
              <a:t>) </a:t>
            </a:r>
            <a:r>
              <a:rPr lang="en-US" dirty="0" smtClean="0"/>
              <a:t>+ </a:t>
            </a:r>
            <a:r>
              <a:rPr lang="en-US" dirty="0"/>
              <a:t>CO</a:t>
            </a:r>
            <a:r>
              <a:rPr lang="en-US" i="1" dirty="0"/>
              <a:t>2</a:t>
            </a:r>
            <a:r>
              <a:rPr lang="en-US" dirty="0"/>
              <a:t> </a:t>
            </a:r>
            <a:r>
              <a:rPr lang="en-US" dirty="0" smtClean="0"/>
              <a:t>(g)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Write a word equation for the </a:t>
            </a:r>
            <a:r>
              <a:rPr lang="en-US" dirty="0" smtClean="0"/>
              <a:t>change.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How many moles of CaCO</a:t>
            </a:r>
            <a:r>
              <a:rPr lang="en-US" baseline="-25000" dirty="0"/>
              <a:t>3</a:t>
            </a:r>
            <a:r>
              <a:rPr lang="en-US" dirty="0"/>
              <a:t> are in 50 g of </a:t>
            </a:r>
            <a:r>
              <a:rPr lang="en-US" dirty="0" smtClean="0"/>
              <a:t>calcium carbonate</a:t>
            </a:r>
            <a:r>
              <a:rPr lang="en-US" dirty="0"/>
              <a:t>?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Ca </a:t>
            </a:r>
            <a:r>
              <a:rPr lang="en-US" dirty="0" smtClean="0"/>
              <a:t>= </a:t>
            </a:r>
            <a:r>
              <a:rPr lang="en-US" dirty="0"/>
              <a:t>40, C </a:t>
            </a:r>
            <a:r>
              <a:rPr lang="en-US" dirty="0" smtClean="0"/>
              <a:t>= </a:t>
            </a:r>
            <a:r>
              <a:rPr lang="en-US" dirty="0"/>
              <a:t>12, O </a:t>
            </a:r>
            <a:r>
              <a:rPr lang="en-US" dirty="0" smtClean="0"/>
              <a:t>= 16).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c</a:t>
            </a:r>
            <a:r>
              <a:rPr lang="en-US" dirty="0" smtClean="0"/>
              <a:t> 	</a:t>
            </a:r>
            <a:r>
              <a:rPr lang="en-US" dirty="0" err="1" smtClean="0"/>
              <a:t>i</a:t>
            </a:r>
            <a:r>
              <a:rPr lang="en-US" dirty="0" smtClean="0"/>
              <a:t> 	What </a:t>
            </a:r>
            <a:r>
              <a:rPr lang="en-US" dirty="0"/>
              <a:t>mass of calcium oxide is obtained </a:t>
            </a:r>
            <a:r>
              <a:rPr lang="en-US" dirty="0" smtClean="0"/>
              <a:t>from the </a:t>
            </a:r>
            <a:r>
              <a:rPr lang="en-US" dirty="0"/>
              <a:t>thermal decomposition </a:t>
            </a:r>
            <a:r>
              <a:rPr lang="en-US" dirty="0" smtClean="0"/>
              <a:t>			of </a:t>
            </a:r>
            <a:r>
              <a:rPr lang="en-US" dirty="0"/>
              <a:t>50 g of </a:t>
            </a:r>
            <a:r>
              <a:rPr lang="en-US" dirty="0" smtClean="0"/>
              <a:t>calcium carbonate</a:t>
            </a:r>
            <a:r>
              <a:rPr lang="en-US" dirty="0"/>
              <a:t>, assuming a 40% yield 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/>
              <a:t>ii</a:t>
            </a:r>
            <a:r>
              <a:rPr lang="en-US" dirty="0" smtClean="0"/>
              <a:t> 	What </a:t>
            </a:r>
            <a:r>
              <a:rPr lang="en-US" dirty="0"/>
              <a:t>mass of carbon dioxide will be </a:t>
            </a:r>
            <a:r>
              <a:rPr lang="en-US" dirty="0" smtClean="0"/>
              <a:t>given off </a:t>
            </a:r>
            <a:r>
              <a:rPr lang="en-US" dirty="0"/>
              <a:t>at the same </a:t>
            </a:r>
            <a:r>
              <a:rPr lang="en-US" dirty="0" smtClean="0"/>
              <a:t>time?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/>
              <a:t>iii</a:t>
            </a:r>
            <a:r>
              <a:rPr lang="en-US" dirty="0" smtClean="0"/>
              <a:t> 	What </a:t>
            </a:r>
            <a:r>
              <a:rPr lang="en-US" dirty="0"/>
              <a:t>volume will this gas occupy at </a:t>
            </a:r>
            <a:r>
              <a:rPr lang="en-US" dirty="0" err="1"/>
              <a:t>rtp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23703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b="1" dirty="0" smtClean="0"/>
              <a:t>Extended </a:t>
            </a:r>
            <a:r>
              <a:rPr lang="en-US" b="1" dirty="0"/>
              <a:t>curriculum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Nitroglycerine </a:t>
            </a:r>
            <a:r>
              <a:rPr lang="en-US" dirty="0"/>
              <a:t>is used as an </a:t>
            </a:r>
            <a:r>
              <a:rPr lang="en-US" dirty="0" smtClean="0"/>
              <a:t>explosive. The </a:t>
            </a:r>
            <a:r>
              <a:rPr lang="en-US" dirty="0"/>
              <a:t>equation for the explosion reaction </a:t>
            </a:r>
            <a:r>
              <a:rPr lang="en-US" dirty="0" smtClean="0"/>
              <a:t>is: </a:t>
            </a:r>
            <a:r>
              <a:rPr lang="en-US" b="1" dirty="0" smtClean="0">
                <a:solidFill>
                  <a:srgbClr val="FF0000"/>
                </a:solidFill>
              </a:rPr>
              <a:t>4C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b="1" baseline="-25000" dirty="0" smtClean="0">
                <a:solidFill>
                  <a:srgbClr val="FF0000"/>
                </a:solidFill>
              </a:rPr>
              <a:t>5</a:t>
            </a:r>
            <a:r>
              <a:rPr lang="en-US" b="1" dirty="0" smtClean="0">
                <a:solidFill>
                  <a:srgbClr val="FF0000"/>
                </a:solidFill>
              </a:rPr>
              <a:t>(NO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r>
              <a:rPr lang="en-US" b="1" baseline="-25000" dirty="0" smtClean="0">
                <a:solidFill>
                  <a:srgbClr val="FF0000"/>
                </a:solidFill>
              </a:rPr>
              <a:t>3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) 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12CO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10H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O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l</a:t>
            </a:r>
            <a:r>
              <a:rPr lang="en-US" b="1" dirty="0" smtClean="0">
                <a:solidFill>
                  <a:srgbClr val="FF0000"/>
                </a:solidFill>
              </a:rPr>
              <a:t>) + </a:t>
            </a:r>
            <a:r>
              <a:rPr lang="en-US" b="1" dirty="0">
                <a:solidFill>
                  <a:srgbClr val="FF0000"/>
                </a:solidFill>
              </a:rPr>
              <a:t>6N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How many moles does the equation show </a:t>
            </a:r>
            <a:r>
              <a:rPr lang="en-US" dirty="0" smtClean="0"/>
              <a:t>for: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err="1" smtClean="0"/>
              <a:t>i</a:t>
            </a:r>
            <a:r>
              <a:rPr lang="en-US" dirty="0" smtClean="0"/>
              <a:t> 	nitroglycerine?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/>
              <a:t>Ii	</a:t>
            </a:r>
            <a:r>
              <a:rPr lang="en-US" dirty="0" smtClean="0"/>
              <a:t>gas </a:t>
            </a:r>
            <a:r>
              <a:rPr lang="en-US" dirty="0"/>
              <a:t>molecules </a:t>
            </a:r>
            <a:r>
              <a:rPr lang="en-US" dirty="0" smtClean="0"/>
              <a:t>produced?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How many moles of gas molecules are </a:t>
            </a:r>
            <a:r>
              <a:rPr lang="en-US" dirty="0" smtClean="0"/>
              <a:t>obtained from </a:t>
            </a:r>
            <a:r>
              <a:rPr lang="en-US" dirty="0"/>
              <a:t>1 mole of </a:t>
            </a:r>
            <a:r>
              <a:rPr lang="en-US" dirty="0" smtClean="0"/>
              <a:t>nitroglycerine?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What is the total volume of gas (at </a:t>
            </a:r>
            <a:r>
              <a:rPr lang="en-US" dirty="0" err="1"/>
              <a:t>rtp</a:t>
            </a:r>
            <a:r>
              <a:rPr lang="en-US" dirty="0"/>
              <a:t>) </a:t>
            </a:r>
            <a:r>
              <a:rPr lang="en-US" dirty="0" smtClean="0"/>
              <a:t>obtained from </a:t>
            </a:r>
            <a:r>
              <a:rPr lang="en-US" dirty="0"/>
              <a:t>1 mole of </a:t>
            </a:r>
            <a:r>
              <a:rPr lang="en-US" dirty="0" smtClean="0"/>
              <a:t>nitroglycerine?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What is the mass of 1 mole of nitroglycerine</a:t>
            </a:r>
            <a:r>
              <a:rPr lang="en-US" dirty="0" smtClean="0"/>
              <a:t>?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</a:t>
            </a:r>
            <a:r>
              <a:rPr lang="en-US" dirty="0" smtClean="0"/>
              <a:t>H=1</a:t>
            </a:r>
            <a:r>
              <a:rPr lang="en-US" dirty="0"/>
              <a:t>, </a:t>
            </a:r>
            <a:r>
              <a:rPr lang="en-US" dirty="0" smtClean="0"/>
              <a:t>C=2</a:t>
            </a:r>
            <a:r>
              <a:rPr lang="en-US" dirty="0"/>
              <a:t>, </a:t>
            </a:r>
            <a:r>
              <a:rPr lang="en-US" dirty="0" smtClean="0"/>
              <a:t>N=14</a:t>
            </a:r>
            <a:r>
              <a:rPr lang="en-US" dirty="0"/>
              <a:t>, </a:t>
            </a:r>
            <a:r>
              <a:rPr lang="en-US" dirty="0" smtClean="0"/>
              <a:t>O=16).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e</a:t>
            </a:r>
            <a:r>
              <a:rPr lang="en-US" dirty="0" smtClean="0"/>
              <a:t> </a:t>
            </a:r>
            <a:r>
              <a:rPr lang="en-US" dirty="0"/>
              <a:t>What will be the total volume of gas (at </a:t>
            </a:r>
            <a:r>
              <a:rPr lang="en-US" dirty="0" err="1" smtClean="0"/>
              <a:t>rtp</a:t>
            </a:r>
            <a:r>
              <a:rPr lang="en-US" dirty="0" smtClean="0"/>
              <a:t>) from </a:t>
            </a:r>
            <a:r>
              <a:rPr lang="en-US" dirty="0"/>
              <a:t>exploding 1 kg of </a:t>
            </a:r>
            <a:r>
              <a:rPr lang="en-US" dirty="0" smtClean="0"/>
              <a:t>nitroglycerine?</a:t>
            </a:r>
            <a:br>
              <a:rPr lang="en-US" dirty="0" smtClean="0"/>
            </a:br>
            <a:r>
              <a:rPr lang="en-US" b="1" dirty="0" smtClean="0"/>
              <a:t>f</a:t>
            </a:r>
            <a:r>
              <a:rPr lang="en-US" dirty="0" smtClean="0"/>
              <a:t> </a:t>
            </a:r>
            <a:r>
              <a:rPr lang="en-US" dirty="0"/>
              <a:t>Using your answers above, try to explain </a:t>
            </a:r>
            <a:r>
              <a:rPr lang="en-US" dirty="0" smtClean="0"/>
              <a:t>why nitroglycerine </a:t>
            </a:r>
            <a:r>
              <a:rPr lang="en-US" dirty="0"/>
              <a:t>is used as an explosive</a:t>
            </a:r>
            <a:r>
              <a:rPr lang="en-US" dirty="0" smtClean="0"/>
              <a:t>.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Nitrogen </a:t>
            </a:r>
            <a:r>
              <a:rPr lang="en-US" dirty="0"/>
              <a:t>monoxide reacts with oxygen like </a:t>
            </a:r>
            <a:r>
              <a:rPr lang="en-US" dirty="0" smtClean="0"/>
              <a:t>this: </a:t>
            </a:r>
            <a:r>
              <a:rPr lang="en-US" b="1" dirty="0" smtClean="0">
                <a:solidFill>
                  <a:srgbClr val="FF0000"/>
                </a:solidFill>
              </a:rPr>
              <a:t>2NO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O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b="1" dirty="0" smtClean="0">
                <a:solidFill>
                  <a:srgbClr val="FF0000"/>
                </a:solidFill>
              </a:rPr>
              <a:t>2NO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  <a:r>
              <a:rPr lang="en-US" dirty="0" smtClean="0">
                <a:solidFill>
                  <a:srgbClr val="FF0000"/>
                </a:solidFill>
              </a:rPr>
              <a:t/>
            </a:r>
            <a:br>
              <a:rPr lang="en-US" dirty="0" smtClean="0">
                <a:solidFill>
                  <a:srgbClr val="FF0000"/>
                </a:solidFill>
              </a:rPr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How many moles of oxygen molecules </a:t>
            </a:r>
            <a:r>
              <a:rPr lang="en-US" dirty="0" smtClean="0"/>
              <a:t>react with </a:t>
            </a:r>
            <a:r>
              <a:rPr lang="en-US" dirty="0"/>
              <a:t>1 mole of nitrogen monoxide </a:t>
            </a:r>
            <a:r>
              <a:rPr lang="en-US" dirty="0" smtClean="0"/>
              <a:t>molecules?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What volume of oxygen will react </a:t>
            </a:r>
            <a:r>
              <a:rPr lang="en-US" dirty="0" smtClean="0"/>
              <a:t>with 50 </a:t>
            </a:r>
            <a:r>
              <a:rPr lang="en-US" dirty="0"/>
              <a:t>cm</a:t>
            </a:r>
            <a:r>
              <a:rPr lang="en-US" baseline="30000" dirty="0"/>
              <a:t>3</a:t>
            </a:r>
            <a:r>
              <a:rPr lang="en-US" dirty="0"/>
              <a:t> of nitrogen </a:t>
            </a:r>
            <a:r>
              <a:rPr lang="en-US" dirty="0" smtClean="0"/>
              <a:t>monoxide?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Using the volumes in b, what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err="1" smtClean="0"/>
              <a:t>i</a:t>
            </a:r>
            <a:r>
              <a:rPr lang="en-US" dirty="0" smtClean="0"/>
              <a:t> 	the </a:t>
            </a:r>
            <a:r>
              <a:rPr lang="en-US" dirty="0"/>
              <a:t>total volume of the two </a:t>
            </a:r>
            <a:r>
              <a:rPr lang="en-US" dirty="0" smtClean="0"/>
              <a:t>reactants?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/>
              <a:t>ii</a:t>
            </a:r>
            <a:r>
              <a:rPr lang="en-US" dirty="0" smtClean="0"/>
              <a:t> 	the </a:t>
            </a:r>
            <a:r>
              <a:rPr lang="en-US" dirty="0"/>
              <a:t>volume of nitrogen dioxide formed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70125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b="1" dirty="0" smtClean="0"/>
              <a:t>Extended </a:t>
            </a:r>
            <a:r>
              <a:rPr lang="en-US" b="1" dirty="0"/>
              <a:t>curriculum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5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2 </a:t>
            </a:r>
            <a:r>
              <a:rPr lang="en-US" dirty="0"/>
              <a:t>g (an excess) of iron is added to 50 cm3 </a:t>
            </a:r>
            <a:r>
              <a:rPr lang="en-US" dirty="0" smtClean="0"/>
              <a:t>of 0.5 </a:t>
            </a:r>
            <a:r>
              <a:rPr lang="en-US" dirty="0"/>
              <a:t>M sulfuric acid. When the reaction is </a:t>
            </a:r>
            <a:r>
              <a:rPr lang="en-US" dirty="0" smtClean="0"/>
              <a:t>over, the </a:t>
            </a:r>
            <a:r>
              <a:rPr lang="en-US" dirty="0"/>
              <a:t>reaction mixture is filtered. The mass of </a:t>
            </a:r>
            <a:r>
              <a:rPr lang="en-US" dirty="0" smtClean="0"/>
              <a:t>the unreacted </a:t>
            </a:r>
            <a:r>
              <a:rPr lang="en-US" dirty="0"/>
              <a:t>iron is found to be 0.6 g.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Fe </a:t>
            </a:r>
            <a:r>
              <a:rPr lang="en-US" dirty="0" smtClean="0"/>
              <a:t>= </a:t>
            </a:r>
            <a:r>
              <a:rPr lang="en-US" dirty="0"/>
              <a:t>56</a:t>
            </a:r>
            <a:r>
              <a:rPr lang="en-US" dirty="0" smtClean="0"/>
              <a:t>.)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What mass of iron took part in the </a:t>
            </a:r>
            <a:r>
              <a:rPr lang="en-US" dirty="0" smtClean="0"/>
              <a:t>reaction?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How many moles of iron atoms took </a:t>
            </a:r>
            <a:r>
              <a:rPr lang="en-US" dirty="0" smtClean="0"/>
              <a:t>part?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How many moles of sulfuric acid </a:t>
            </a:r>
            <a:r>
              <a:rPr lang="en-US" dirty="0" smtClean="0"/>
              <a:t>reacted?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Write the equation for the reaction, and </a:t>
            </a:r>
            <a:r>
              <a:rPr lang="en-US" dirty="0" smtClean="0"/>
              <a:t>deduce the </a:t>
            </a:r>
            <a:r>
              <a:rPr lang="en-US" dirty="0"/>
              <a:t>charge on the iron ion that </a:t>
            </a:r>
            <a:r>
              <a:rPr lang="en-US" dirty="0" smtClean="0"/>
              <a:t>formed.</a:t>
            </a:r>
            <a:br>
              <a:rPr lang="en-US" dirty="0" smtClean="0"/>
            </a:br>
            <a:r>
              <a:rPr lang="en-US" b="1" dirty="0" smtClean="0"/>
              <a:t>e</a:t>
            </a:r>
            <a:r>
              <a:rPr lang="en-US" dirty="0" smtClean="0"/>
              <a:t> </a:t>
            </a:r>
            <a:r>
              <a:rPr lang="en-US" dirty="0"/>
              <a:t>What volume of hydrogen (calculated at </a:t>
            </a:r>
            <a:r>
              <a:rPr lang="en-US" dirty="0" err="1" smtClean="0"/>
              <a:t>rtp</a:t>
            </a:r>
            <a:r>
              <a:rPr lang="en-US" dirty="0" smtClean="0"/>
              <a:t>) bubbled </a:t>
            </a:r>
            <a:r>
              <a:rPr lang="en-US" dirty="0"/>
              <a:t>off during the reaction?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5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27 </a:t>
            </a:r>
            <a:r>
              <a:rPr lang="en-US" dirty="0"/>
              <a:t>g of aluminium burns in chlorine to form 133.5 </a:t>
            </a:r>
            <a:r>
              <a:rPr lang="en-US" dirty="0" smtClean="0"/>
              <a:t>g of </a:t>
            </a:r>
            <a:r>
              <a:rPr lang="en-US" dirty="0"/>
              <a:t>aluminium chloride.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Al </a:t>
            </a:r>
            <a:r>
              <a:rPr lang="en-US" dirty="0" smtClean="0"/>
              <a:t>= </a:t>
            </a:r>
            <a:r>
              <a:rPr lang="en-US" dirty="0"/>
              <a:t>27, Cl </a:t>
            </a:r>
            <a:r>
              <a:rPr lang="en-US" dirty="0" smtClean="0"/>
              <a:t>= </a:t>
            </a:r>
            <a:r>
              <a:rPr lang="en-US" dirty="0"/>
              <a:t>35.5</a:t>
            </a:r>
            <a:r>
              <a:rPr lang="en-US" dirty="0" smtClean="0"/>
              <a:t>.)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What mass of chlorine is present in 133.5 g </a:t>
            </a:r>
            <a:r>
              <a:rPr lang="en-US" dirty="0" smtClean="0"/>
              <a:t>of aluminium chloride?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How many moles of chlorine atoms is </a:t>
            </a:r>
            <a:r>
              <a:rPr lang="en-US" dirty="0" smtClean="0"/>
              <a:t>this?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How many moles of aluminium atoms </a:t>
            </a:r>
            <a:r>
              <a:rPr lang="en-US" dirty="0" smtClean="0"/>
              <a:t>are present </a:t>
            </a:r>
            <a:r>
              <a:rPr lang="en-US" dirty="0"/>
              <a:t>in 27 g of </a:t>
            </a:r>
            <a:r>
              <a:rPr lang="en-US" dirty="0" smtClean="0"/>
              <a:t>aluminium?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Use your answers for parts b and c to find </a:t>
            </a:r>
            <a:r>
              <a:rPr lang="en-US" dirty="0" smtClean="0"/>
              <a:t>the simplest </a:t>
            </a:r>
            <a:r>
              <a:rPr lang="en-US" dirty="0"/>
              <a:t>formula of aluminium </a:t>
            </a:r>
            <a:r>
              <a:rPr lang="en-US" dirty="0" smtClean="0"/>
              <a:t>chloride.</a:t>
            </a:r>
            <a:br>
              <a:rPr lang="en-US" dirty="0" smtClean="0"/>
            </a:br>
            <a:r>
              <a:rPr lang="en-US" b="1" dirty="0" smtClean="0"/>
              <a:t>e</a:t>
            </a:r>
            <a:r>
              <a:rPr lang="en-US" dirty="0" smtClean="0"/>
              <a:t> </a:t>
            </a:r>
            <a:r>
              <a:rPr lang="en-US" dirty="0"/>
              <a:t>1 dm</a:t>
            </a:r>
            <a:r>
              <a:rPr lang="en-US" baseline="30000" dirty="0"/>
              <a:t>3</a:t>
            </a:r>
            <a:r>
              <a:rPr lang="en-US" dirty="0"/>
              <a:t> of an aqueous solution is made </a:t>
            </a:r>
            <a:r>
              <a:rPr lang="en-US" dirty="0" smtClean="0"/>
              <a:t>using 13.35 </a:t>
            </a:r>
            <a:r>
              <a:rPr lang="en-US" dirty="0"/>
              <a:t>g of aluminium chloride. What is </a:t>
            </a:r>
            <a:r>
              <a:rPr lang="en-US" dirty="0" smtClean="0"/>
              <a:t>its concentration </a:t>
            </a:r>
            <a:r>
              <a:rPr lang="en-US" dirty="0"/>
              <a:t>in moles per dm</a:t>
            </a:r>
            <a:r>
              <a:rPr lang="en-US" baseline="30000" dirty="0"/>
              <a:t>3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4437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b="1" dirty="0" smtClean="0"/>
              <a:t>Extended </a:t>
            </a:r>
            <a:r>
              <a:rPr lang="en-US" b="1" dirty="0"/>
              <a:t>curriculum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7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You </a:t>
            </a:r>
            <a:r>
              <a:rPr lang="en-US" dirty="0"/>
              <a:t>have to prepare some 2 M solutions, with 10 </a:t>
            </a:r>
            <a:r>
              <a:rPr lang="en-US" dirty="0" smtClean="0"/>
              <a:t>g of </a:t>
            </a:r>
            <a:r>
              <a:rPr lang="en-US" dirty="0"/>
              <a:t>solute in each. What volume of solution will </a:t>
            </a:r>
            <a:r>
              <a:rPr lang="en-US" dirty="0" smtClean="0"/>
              <a:t>you prepare</a:t>
            </a:r>
            <a:r>
              <a:rPr lang="en-US" dirty="0"/>
              <a:t>, for each solute below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H </a:t>
            </a:r>
            <a:r>
              <a:rPr lang="en-US" dirty="0" smtClean="0"/>
              <a:t>= </a:t>
            </a:r>
            <a:r>
              <a:rPr lang="en-US" dirty="0"/>
              <a:t>1, Li </a:t>
            </a:r>
            <a:r>
              <a:rPr lang="en-US" dirty="0" smtClean="0"/>
              <a:t>= </a:t>
            </a:r>
            <a:r>
              <a:rPr lang="en-US" dirty="0"/>
              <a:t>7, N </a:t>
            </a:r>
            <a:r>
              <a:rPr lang="en-US" dirty="0" smtClean="0"/>
              <a:t>= </a:t>
            </a:r>
            <a:r>
              <a:rPr lang="en-US" dirty="0"/>
              <a:t>14, O </a:t>
            </a:r>
            <a:r>
              <a:rPr lang="en-US" dirty="0" smtClean="0"/>
              <a:t>= </a:t>
            </a:r>
            <a:r>
              <a:rPr lang="en-US" dirty="0"/>
              <a:t>16, Mg </a:t>
            </a:r>
            <a:r>
              <a:rPr lang="en-US" dirty="0" smtClean="0"/>
              <a:t>= </a:t>
            </a:r>
            <a:r>
              <a:rPr lang="en-US" dirty="0"/>
              <a:t>24, S </a:t>
            </a:r>
            <a:r>
              <a:rPr lang="en-US" dirty="0" smtClean="0"/>
              <a:t>= 32).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lithium sulfate, </a:t>
            </a:r>
            <a:r>
              <a:rPr lang="en-US" dirty="0" smtClean="0"/>
              <a:t>Li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br>
              <a:rPr lang="en-US" baseline="-25000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magnesium sulfate, </a:t>
            </a:r>
            <a:r>
              <a:rPr lang="en-US" dirty="0" smtClean="0"/>
              <a:t>MgSO</a:t>
            </a:r>
            <a:r>
              <a:rPr lang="en-US" baseline="-25000" dirty="0" smtClean="0"/>
              <a:t>4</a:t>
            </a:r>
            <a:br>
              <a:rPr lang="en-US" baseline="-25000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ammonium nitrate, NH</a:t>
            </a:r>
            <a:r>
              <a:rPr lang="en-US" baseline="-25000" dirty="0"/>
              <a:t>4</a:t>
            </a:r>
            <a:r>
              <a:rPr lang="en-US" dirty="0"/>
              <a:t>NO</a:t>
            </a:r>
            <a:r>
              <a:rPr lang="en-US" baseline="-25000" dirty="0"/>
              <a:t>3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7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Phosphorus </a:t>
            </a:r>
            <a:r>
              <a:rPr lang="en-US" dirty="0"/>
              <a:t>forms two oxides, which have </a:t>
            </a:r>
            <a:r>
              <a:rPr lang="en-US" dirty="0" smtClean="0"/>
              <a:t>the empirical </a:t>
            </a:r>
            <a:r>
              <a:rPr lang="en-US" dirty="0"/>
              <a:t>formulae P</a:t>
            </a:r>
            <a:r>
              <a:rPr lang="en-US" baseline="-25000" dirty="0"/>
              <a:t>2</a:t>
            </a:r>
            <a:r>
              <a:rPr lang="en-US" dirty="0"/>
              <a:t>O</a:t>
            </a:r>
            <a:r>
              <a:rPr lang="en-US" baseline="-25000" dirty="0"/>
              <a:t>3</a:t>
            </a:r>
            <a:r>
              <a:rPr lang="en-US" dirty="0"/>
              <a:t> and </a:t>
            </a:r>
            <a:r>
              <a:rPr lang="en-US" dirty="0" smtClean="0"/>
              <a:t>P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5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Which oxide contains the higher percentage </a:t>
            </a:r>
            <a:r>
              <a:rPr lang="en-US" dirty="0" smtClean="0"/>
              <a:t>of phosphorus</a:t>
            </a:r>
            <a:r>
              <a:rPr lang="en-US" dirty="0"/>
              <a:t>?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</a:t>
            </a:r>
            <a:r>
              <a:rPr lang="en-US" dirty="0" smtClean="0"/>
              <a:t>P=31</a:t>
            </a:r>
            <a:r>
              <a:rPr lang="en-US" dirty="0"/>
              <a:t>, </a:t>
            </a:r>
            <a:r>
              <a:rPr lang="en-US" dirty="0" smtClean="0"/>
              <a:t>O=16).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What mass of phosphorus will combine </a:t>
            </a:r>
            <a:r>
              <a:rPr lang="en-US" dirty="0" smtClean="0"/>
              <a:t>with 1 </a:t>
            </a:r>
            <a:r>
              <a:rPr lang="en-US" dirty="0"/>
              <a:t>mole of oxygen molecules (O</a:t>
            </a:r>
            <a:r>
              <a:rPr lang="en-US" baseline="-25000" dirty="0"/>
              <a:t>2</a:t>
            </a:r>
            <a:r>
              <a:rPr lang="en-US" dirty="0"/>
              <a:t>) to form </a:t>
            </a:r>
            <a:r>
              <a:rPr lang="en-US" dirty="0" smtClean="0"/>
              <a:t>P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3</a:t>
            </a:r>
            <a:r>
              <a:rPr lang="en-US" dirty="0" smtClean="0"/>
              <a:t>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What is the molecular formula of the oxide </a:t>
            </a:r>
            <a:r>
              <a:rPr lang="en-US" dirty="0" smtClean="0"/>
              <a:t>that has </a:t>
            </a:r>
            <a:r>
              <a:rPr lang="en-US" dirty="0"/>
              <a:t>a formula mass of </a:t>
            </a:r>
            <a:r>
              <a:rPr lang="en-US" dirty="0" smtClean="0"/>
              <a:t>284?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Suggest a molecular </a:t>
            </a:r>
            <a:r>
              <a:rPr lang="en-US" b="1" dirty="0"/>
              <a:t>formula</a:t>
            </a:r>
            <a:r>
              <a:rPr lang="en-US" dirty="0"/>
              <a:t> for the other </a:t>
            </a:r>
            <a:r>
              <a:rPr lang="en-US" dirty="0" smtClean="0"/>
              <a:t>oxide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7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Zinc </a:t>
            </a:r>
            <a:r>
              <a:rPr lang="en-US" dirty="0"/>
              <a:t>and phosphorus react to give zinc </a:t>
            </a:r>
            <a:r>
              <a:rPr lang="en-US" dirty="0" smtClean="0"/>
              <a:t>phosphide. 9.75 </a:t>
            </a:r>
            <a:r>
              <a:rPr lang="en-US" dirty="0"/>
              <a:t>g of zinc combines with 3.1 g of </a:t>
            </a:r>
            <a:r>
              <a:rPr lang="en-US" dirty="0" smtClean="0"/>
              <a:t>phosphorus.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Find the empirical formula for the compound</a:t>
            </a:r>
            <a:r>
              <a:rPr lang="en-US" dirty="0" smtClean="0"/>
              <a:t>. 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Zn </a:t>
            </a:r>
            <a:r>
              <a:rPr lang="en-US" dirty="0" smtClean="0"/>
              <a:t>= </a:t>
            </a:r>
            <a:r>
              <a:rPr lang="en-US" dirty="0"/>
              <a:t>65, P </a:t>
            </a:r>
            <a:r>
              <a:rPr lang="en-US" dirty="0" smtClean="0"/>
              <a:t>= 31).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Calculate the percentage of phosphorus in it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1890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014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b="1" dirty="0" smtClean="0"/>
              <a:t>Extended </a:t>
            </a:r>
            <a:r>
              <a:rPr lang="en-US" b="1" dirty="0"/>
              <a:t>curriculum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110 </a:t>
            </a:r>
            <a:r>
              <a:rPr lang="en-US" dirty="0"/>
              <a:t>g of manganese was extracted from 174 g </a:t>
            </a:r>
            <a:r>
              <a:rPr lang="en-US" dirty="0" smtClean="0"/>
              <a:t>of manganese </a:t>
            </a:r>
            <a:r>
              <a:rPr lang="en-US" dirty="0"/>
              <a:t>oxide.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</a:t>
            </a:r>
            <a:r>
              <a:rPr lang="en-US" dirty="0" err="1"/>
              <a:t>Mn</a:t>
            </a:r>
            <a:r>
              <a:rPr lang="en-US" dirty="0"/>
              <a:t> </a:t>
            </a:r>
            <a:r>
              <a:rPr lang="en-US" dirty="0" smtClean="0"/>
              <a:t>= </a:t>
            </a:r>
            <a:r>
              <a:rPr lang="en-US" dirty="0"/>
              <a:t>55, O </a:t>
            </a:r>
            <a:r>
              <a:rPr lang="en-US" dirty="0" smtClean="0"/>
              <a:t>= 16).</a:t>
            </a:r>
            <a:r>
              <a:rPr lang="en-US" dirty="0"/>
              <a:t/>
            </a:r>
            <a:br>
              <a:rPr lang="en-US" dirty="0"/>
            </a:br>
            <a:r>
              <a:rPr lang="en-US" b="1" dirty="0" smtClean="0"/>
              <a:t>a</a:t>
            </a:r>
            <a:r>
              <a:rPr lang="en-US" dirty="0" smtClean="0"/>
              <a:t> </a:t>
            </a:r>
            <a:r>
              <a:rPr lang="en-US" dirty="0"/>
              <a:t>What mass of oxygen is there in 174 g </a:t>
            </a:r>
            <a:r>
              <a:rPr lang="en-US" dirty="0" smtClean="0"/>
              <a:t>of manganese oxide?</a:t>
            </a:r>
            <a:br>
              <a:rPr lang="en-US" dirty="0" smtClean="0"/>
            </a:br>
            <a:r>
              <a:rPr lang="en-US" b="1" dirty="0" smtClean="0"/>
              <a:t>b</a:t>
            </a:r>
            <a:r>
              <a:rPr lang="en-US" dirty="0" smtClean="0"/>
              <a:t> </a:t>
            </a:r>
            <a:r>
              <a:rPr lang="en-US" dirty="0"/>
              <a:t>How many moles of oxygen atoms is </a:t>
            </a:r>
            <a:r>
              <a:rPr lang="en-US" dirty="0" smtClean="0"/>
              <a:t>this?</a:t>
            </a:r>
            <a:br>
              <a:rPr lang="en-US" dirty="0" smtClean="0"/>
            </a:br>
            <a:r>
              <a:rPr lang="en-US" b="1" dirty="0" smtClean="0"/>
              <a:t>c</a:t>
            </a:r>
            <a:r>
              <a:rPr lang="en-US" dirty="0" smtClean="0"/>
              <a:t> </a:t>
            </a:r>
            <a:r>
              <a:rPr lang="en-US" dirty="0"/>
              <a:t>How many moles of manganese atoms are </a:t>
            </a:r>
            <a:r>
              <a:rPr lang="en-US" dirty="0" smtClean="0"/>
              <a:t>there in </a:t>
            </a:r>
            <a:r>
              <a:rPr lang="en-US" dirty="0"/>
              <a:t>110 g of </a:t>
            </a:r>
            <a:r>
              <a:rPr lang="en-US" dirty="0" smtClean="0"/>
              <a:t>manganese?</a:t>
            </a:r>
            <a:br>
              <a:rPr lang="en-US" dirty="0" smtClean="0"/>
            </a:br>
            <a:r>
              <a:rPr lang="en-US" b="1" dirty="0" smtClean="0"/>
              <a:t>d</a:t>
            </a:r>
            <a:r>
              <a:rPr lang="en-US" dirty="0" smtClean="0"/>
              <a:t> </a:t>
            </a:r>
            <a:r>
              <a:rPr lang="en-US" dirty="0"/>
              <a:t>Give the empirical formula of manganese </a:t>
            </a:r>
            <a:r>
              <a:rPr lang="en-US" dirty="0" smtClean="0"/>
              <a:t>oxide.</a:t>
            </a:r>
            <a:br>
              <a:rPr lang="en-US" dirty="0" smtClean="0"/>
            </a:br>
            <a:r>
              <a:rPr lang="en-US" b="1" dirty="0" smtClean="0"/>
              <a:t>e</a:t>
            </a:r>
            <a:r>
              <a:rPr lang="en-US" dirty="0" smtClean="0"/>
              <a:t> </a:t>
            </a:r>
            <a:r>
              <a:rPr lang="en-US" dirty="0"/>
              <a:t>What mass of manganese can obtained </a:t>
            </a:r>
            <a:r>
              <a:rPr lang="en-US" dirty="0" smtClean="0"/>
              <a:t>from 1000 </a:t>
            </a:r>
            <a:r>
              <a:rPr lang="en-US" dirty="0"/>
              <a:t>g of manganese oxide?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r>
              <a:rPr lang="en-US" dirty="0" smtClean="0"/>
              <a:t>Find </a:t>
            </a:r>
            <a:r>
              <a:rPr lang="en-US" dirty="0"/>
              <a:t>the molecular formulae for these compounds</a:t>
            </a:r>
            <a:r>
              <a:rPr lang="en-US" dirty="0" smtClean="0"/>
              <a:t>.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 err="1"/>
              <a:t>A</a:t>
            </a:r>
            <a:r>
              <a:rPr lang="en-US" baseline="-25000" dirty="0" err="1"/>
              <a:t>r</a:t>
            </a:r>
            <a:r>
              <a:rPr lang="en-US" dirty="0"/>
              <a:t> : H </a:t>
            </a:r>
            <a:r>
              <a:rPr lang="en-US" dirty="0" smtClean="0"/>
              <a:t>= </a:t>
            </a:r>
            <a:r>
              <a:rPr lang="en-US" dirty="0"/>
              <a:t>1, C </a:t>
            </a:r>
            <a:r>
              <a:rPr lang="en-US" dirty="0" smtClean="0"/>
              <a:t>= </a:t>
            </a:r>
            <a:r>
              <a:rPr lang="en-US" dirty="0"/>
              <a:t>12, N = 14, O = </a:t>
            </a:r>
            <a:r>
              <a:rPr lang="en-US" dirty="0" smtClean="0"/>
              <a:t>16).</a:t>
            </a: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 smtClean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 smtClean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 smtClean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sz="300" dirty="0" smtClean="0"/>
          </a:p>
          <a:p>
            <a:pPr marL="439738" indent="-439738">
              <a:buClr>
                <a:srgbClr val="C00000"/>
              </a:buClr>
              <a:buFont typeface="+mj-lt"/>
              <a:buAutoNum type="arabicPeriod" startAt="10"/>
              <a:tabLst>
                <a:tab pos="809625" algn="l"/>
                <a:tab pos="1073150" algn="l"/>
                <a:tab pos="8435975" algn="r"/>
              </a:tabLst>
            </a:pP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824775"/>
              </p:ext>
            </p:extLst>
          </p:nvPr>
        </p:nvGraphicFramePr>
        <p:xfrm>
          <a:off x="1619672" y="4005064"/>
          <a:ext cx="6048672" cy="2448272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238553"/>
                <a:gridCol w="785783"/>
                <a:gridCol w="1512168"/>
                <a:gridCol w="1512168"/>
              </a:tblGrid>
              <a:tr h="737996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US" sz="2000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Molecular formula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hydrazine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NH</a:t>
                      </a:r>
                      <a:r>
                        <a:rPr lang="en-US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cyanogen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nitrogen 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</a:t>
                      </a:r>
                      <a:r>
                        <a:rPr lang="en-US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 glucose 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US" sz="20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226853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 – Revision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buFont typeface="+mj-lt"/>
              <a:buAutoNum type="arabicPeriod" startAt="12"/>
              <a:tabLst>
                <a:tab pos="809625" algn="l"/>
                <a:tab pos="1073150" algn="l"/>
                <a:tab pos="8435975" algn="r"/>
              </a:tabLst>
            </a:pPr>
            <a:r>
              <a:rPr lang="en-US" sz="1900" dirty="0" smtClean="0"/>
              <a:t>Hydrocarbons </a:t>
            </a:r>
            <a:r>
              <a:rPr lang="en-US" sz="1900" dirty="0"/>
              <a:t>A and B both contain 85.7% </a:t>
            </a:r>
            <a:r>
              <a:rPr lang="en-US" sz="1900" dirty="0" smtClean="0"/>
              <a:t>carbon. Their </a:t>
            </a:r>
            <a:r>
              <a:rPr lang="en-US" sz="1900" dirty="0"/>
              <a:t>molar masses are 42 and 84 g </a:t>
            </a:r>
            <a:r>
              <a:rPr lang="en-US" sz="1900" dirty="0" smtClean="0"/>
              <a:t>respectively.</a:t>
            </a:r>
            <a:br>
              <a:rPr lang="en-US" sz="1900" dirty="0" smtClean="0"/>
            </a:b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Which elements does a hydrocarbon </a:t>
            </a:r>
            <a:r>
              <a:rPr lang="en-US" sz="1900" dirty="0" smtClean="0"/>
              <a:t>contain?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Calculate the empirical formulae of A and </a:t>
            </a:r>
            <a:r>
              <a:rPr lang="en-US" sz="1900" dirty="0" smtClean="0"/>
              <a:t>B.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Calculate the molecular formulae of A and B.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12"/>
              <a:tabLst>
                <a:tab pos="809625" algn="l"/>
                <a:tab pos="1073150" algn="l"/>
                <a:tab pos="8435975" algn="r"/>
              </a:tabLst>
            </a:pPr>
            <a:r>
              <a:rPr lang="en-US" sz="1900" dirty="0" smtClean="0"/>
              <a:t>Mercury(II</a:t>
            </a:r>
            <a:r>
              <a:rPr lang="en-US" sz="1900" dirty="0"/>
              <a:t>) oxide breaks down on </a:t>
            </a:r>
            <a:r>
              <a:rPr lang="en-US" sz="1900" dirty="0" smtClean="0"/>
              <a:t>heating: </a:t>
            </a:r>
            <a:r>
              <a:rPr lang="en-US" sz="1900" b="1" dirty="0" smtClean="0">
                <a:solidFill>
                  <a:srgbClr val="FF0000"/>
                </a:solidFill>
              </a:rPr>
              <a:t>2HgO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>
                <a:solidFill>
                  <a:srgbClr val="FF0000"/>
                </a:solidFill>
              </a:rPr>
              <a:t>s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00" b="1" dirty="0" smtClean="0">
                <a:solidFill>
                  <a:srgbClr val="FF0000"/>
                </a:solidFill>
              </a:rPr>
              <a:t>2Hg (</a:t>
            </a:r>
            <a:r>
              <a:rPr lang="en-US" sz="1900" b="1" i="1" dirty="0" smtClean="0">
                <a:solidFill>
                  <a:srgbClr val="FF0000"/>
                </a:solidFill>
              </a:rPr>
              <a:t>l</a:t>
            </a:r>
            <a:r>
              <a:rPr lang="en-US" sz="1900" b="1" dirty="0" smtClean="0">
                <a:solidFill>
                  <a:srgbClr val="FF0000"/>
                </a:solidFill>
              </a:rPr>
              <a:t>) + </a:t>
            </a:r>
            <a:r>
              <a:rPr lang="en-US" sz="1900" b="1" dirty="0">
                <a:solidFill>
                  <a:srgbClr val="FF0000"/>
                </a:solidFill>
              </a:rPr>
              <a:t>O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en-US" sz="1900" b="1" dirty="0" smtClean="0">
                <a:solidFill>
                  <a:srgbClr val="FF0000"/>
                </a:solidFill>
              </a:rPr>
              <a:t>(g)</a:t>
            </a:r>
            <a:r>
              <a:rPr lang="en-US" sz="1900" dirty="0" smtClean="0">
                <a:solidFill>
                  <a:srgbClr val="FF0000"/>
                </a:solidFill>
              </a:rPr>
              <a:t/>
            </a:r>
            <a:br>
              <a:rPr lang="en-US" sz="1900" dirty="0" smtClean="0">
                <a:solidFill>
                  <a:srgbClr val="FF0000"/>
                </a:solidFill>
              </a:rPr>
            </a:br>
            <a:r>
              <a:rPr lang="en-US" sz="1900" b="1" dirty="0" smtClean="0"/>
              <a:t>a</a:t>
            </a:r>
            <a:r>
              <a:rPr lang="en-US" sz="1900" dirty="0" smtClean="0"/>
              <a:t> Calculate </a:t>
            </a:r>
            <a:r>
              <a:rPr lang="en-US" sz="1900" dirty="0"/>
              <a:t>the mass of 1 mole of </a:t>
            </a:r>
            <a:r>
              <a:rPr lang="en-US" sz="1900" dirty="0" smtClean="0"/>
              <a:t>mercury(II) oxide </a:t>
            </a:r>
            <a:r>
              <a:rPr lang="en-US" sz="1900" dirty="0"/>
              <a:t>(</a:t>
            </a:r>
            <a:r>
              <a:rPr lang="en-US" sz="1900" dirty="0" err="1"/>
              <a:t>Ar</a:t>
            </a:r>
            <a:r>
              <a:rPr lang="en-US" sz="1900" dirty="0"/>
              <a:t> : O </a:t>
            </a:r>
            <a:r>
              <a:rPr lang="en-US" sz="1900" dirty="0" smtClean="0"/>
              <a:t>= </a:t>
            </a:r>
            <a:r>
              <a:rPr lang="en-US" sz="1900" dirty="0"/>
              <a:t>16, Hg </a:t>
            </a:r>
            <a:r>
              <a:rPr lang="en-US" sz="1900" dirty="0" smtClean="0"/>
              <a:t>= 201)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How much mercury and oxygen could </a:t>
            </a:r>
            <a:r>
              <a:rPr lang="en-US" sz="1900" dirty="0" smtClean="0"/>
              <a:t>be obtained </a:t>
            </a:r>
            <a:r>
              <a:rPr lang="en-US" sz="1900" dirty="0"/>
              <a:t>from 21.7 g of mercury(II) </a:t>
            </a:r>
            <a:r>
              <a:rPr lang="en-US" sz="1900" dirty="0" smtClean="0"/>
              <a:t>oxide?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Only 19.0 g of mercury was collected. </a:t>
            </a:r>
            <a:r>
              <a:rPr lang="en-US" sz="1900" dirty="0" smtClean="0"/>
              <a:t>Calculate the </a:t>
            </a:r>
            <a:r>
              <a:rPr lang="en-US" sz="1900" dirty="0"/>
              <a:t>% yield of mercury for this experiment.</a:t>
            </a:r>
          </a:p>
          <a:p>
            <a:pPr marL="439738" indent="-439738">
              <a:buClr>
                <a:srgbClr val="C00000"/>
              </a:buClr>
              <a:buFont typeface="+mj-lt"/>
              <a:buAutoNum type="arabicPeriod" startAt="12"/>
              <a:tabLst>
                <a:tab pos="809625" algn="l"/>
                <a:tab pos="1073150" algn="l"/>
                <a:tab pos="8435975" algn="r"/>
              </a:tabLst>
            </a:pPr>
            <a:r>
              <a:rPr lang="en-US" sz="1900" dirty="0" smtClean="0"/>
              <a:t>A </a:t>
            </a:r>
            <a:r>
              <a:rPr lang="en-US" sz="1900" dirty="0"/>
              <a:t>5-g sample of impure magnesium carbonate </a:t>
            </a:r>
            <a:r>
              <a:rPr lang="en-US" sz="1900" dirty="0" smtClean="0"/>
              <a:t>is reacted </a:t>
            </a:r>
            <a:r>
              <a:rPr lang="en-US" sz="1900" dirty="0"/>
              <a:t>with an excess of hydrochloric </a:t>
            </a:r>
            <a:r>
              <a:rPr lang="en-US" sz="1900" dirty="0" smtClean="0"/>
              <a:t>acid: </a:t>
            </a:r>
            <a:r>
              <a:rPr lang="en-US" sz="1900" b="1" dirty="0" smtClean="0">
                <a:solidFill>
                  <a:srgbClr val="FF0000"/>
                </a:solidFill>
              </a:rPr>
              <a:t>MgCO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(s) </a:t>
            </a:r>
            <a:r>
              <a:rPr lang="en-US" sz="1900" b="1" dirty="0" smtClean="0">
                <a:solidFill>
                  <a:srgbClr val="FF0000"/>
                </a:solidFill>
              </a:rPr>
              <a:t>+ </a:t>
            </a:r>
            <a:r>
              <a:rPr lang="en-US" sz="1900" b="1" dirty="0">
                <a:solidFill>
                  <a:srgbClr val="FF0000"/>
                </a:solidFill>
              </a:rPr>
              <a:t>2HCl (</a:t>
            </a:r>
            <a:r>
              <a:rPr lang="en-US" sz="1900" b="1" i="1" dirty="0" err="1">
                <a:solidFill>
                  <a:srgbClr val="FF0000"/>
                </a:solidFill>
              </a:rPr>
              <a:t>aq</a:t>
            </a:r>
            <a:r>
              <a:rPr lang="en-US" sz="1900" b="1" dirty="0" smtClean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00" b="1" dirty="0" smtClean="0">
                <a:solidFill>
                  <a:srgbClr val="FF0000"/>
                </a:solidFill>
              </a:rPr>
              <a:t>MgCl</a:t>
            </a:r>
            <a:r>
              <a:rPr lang="en-US" sz="19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00" b="1" dirty="0" smtClean="0">
                <a:solidFill>
                  <a:srgbClr val="FF0000"/>
                </a:solidFill>
              </a:rPr>
              <a:t> </a:t>
            </a:r>
            <a:r>
              <a:rPr lang="en-US" sz="1900" b="1" dirty="0">
                <a:solidFill>
                  <a:srgbClr val="FF0000"/>
                </a:solidFill>
              </a:rPr>
              <a:t>(</a:t>
            </a:r>
            <a:r>
              <a:rPr lang="en-US" sz="1900" b="1" i="1" dirty="0" err="1">
                <a:solidFill>
                  <a:srgbClr val="FF0000"/>
                </a:solidFill>
              </a:rPr>
              <a:t>aq</a:t>
            </a:r>
            <a:r>
              <a:rPr lang="en-US" sz="1900" b="1" dirty="0">
                <a:solidFill>
                  <a:srgbClr val="FF0000"/>
                </a:solidFill>
              </a:rPr>
              <a:t>) </a:t>
            </a:r>
            <a:r>
              <a:rPr lang="en-US" sz="1900" b="1" dirty="0" smtClean="0">
                <a:solidFill>
                  <a:srgbClr val="FF0000"/>
                </a:solidFill>
              </a:rPr>
              <a:t>+ </a:t>
            </a:r>
            <a:r>
              <a:rPr lang="en-US" sz="1900" b="1" dirty="0">
                <a:solidFill>
                  <a:srgbClr val="FF0000"/>
                </a:solidFill>
              </a:rPr>
              <a:t>H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O </a:t>
            </a:r>
            <a:r>
              <a:rPr lang="en-US" sz="1900" b="1" dirty="0" smtClean="0">
                <a:solidFill>
                  <a:srgbClr val="FF0000"/>
                </a:solidFill>
              </a:rPr>
              <a:t>(l) + </a:t>
            </a:r>
            <a:r>
              <a:rPr lang="en-US" sz="1900" b="1" dirty="0">
                <a:solidFill>
                  <a:srgbClr val="FF0000"/>
                </a:solidFill>
              </a:rPr>
              <a:t>CO</a:t>
            </a:r>
            <a:r>
              <a:rPr lang="en-US" sz="1900" b="1" baseline="-25000" dirty="0">
                <a:solidFill>
                  <a:srgbClr val="FF0000"/>
                </a:solidFill>
              </a:rPr>
              <a:t>2</a:t>
            </a:r>
            <a:r>
              <a:rPr lang="en-US" sz="1900" b="1" dirty="0">
                <a:solidFill>
                  <a:srgbClr val="FF0000"/>
                </a:solidFill>
              </a:rPr>
              <a:t> </a:t>
            </a:r>
            <a:r>
              <a:rPr lang="en-US" sz="1900" b="1" dirty="0" smtClean="0">
                <a:solidFill>
                  <a:srgbClr val="FF0000"/>
                </a:solidFill>
              </a:rPr>
              <a:t>(g)</a:t>
            </a:r>
            <a:br>
              <a:rPr lang="en-US" sz="1900" b="1" dirty="0" smtClean="0">
                <a:solidFill>
                  <a:srgbClr val="FF0000"/>
                </a:solidFill>
              </a:rPr>
            </a:br>
            <a:r>
              <a:rPr lang="en-US" sz="1900" dirty="0" smtClean="0"/>
              <a:t>1250 </a:t>
            </a:r>
            <a:r>
              <a:rPr lang="en-US" sz="1900" dirty="0"/>
              <a:t>cm3 of carbon dioxide is collected at </a:t>
            </a:r>
            <a:r>
              <a:rPr lang="en-US" sz="1900" dirty="0" err="1" smtClean="0"/>
              <a:t>rtp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How many moles of CO2 are </a:t>
            </a:r>
            <a:r>
              <a:rPr lang="en-US" sz="1900" dirty="0" smtClean="0"/>
              <a:t>produced?</a:t>
            </a:r>
            <a:br>
              <a:rPr lang="en-US" sz="1900" dirty="0" smtClean="0"/>
            </a:b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What mass of pure magnesium carbonate </a:t>
            </a:r>
            <a:r>
              <a:rPr lang="en-US" sz="1900" dirty="0" smtClean="0"/>
              <a:t>would give </a:t>
            </a:r>
            <a:r>
              <a:rPr lang="en-US" sz="1900" dirty="0"/>
              <a:t>this volume of carbon dioxide</a:t>
            </a:r>
            <a:r>
              <a:rPr lang="en-US" sz="1900" dirty="0" smtClean="0"/>
              <a:t>? (</a:t>
            </a:r>
            <a:r>
              <a:rPr lang="en-US" sz="1900" dirty="0" err="1"/>
              <a:t>A</a:t>
            </a:r>
            <a:r>
              <a:rPr lang="en-US" sz="1900" baseline="-25000" dirty="0" err="1"/>
              <a:t>r</a:t>
            </a:r>
            <a:r>
              <a:rPr lang="en-US" sz="1900" dirty="0"/>
              <a:t> : C </a:t>
            </a:r>
            <a:r>
              <a:rPr lang="en-US" sz="1900" dirty="0" smtClean="0"/>
              <a:t>= </a:t>
            </a:r>
            <a:r>
              <a:rPr lang="en-US" sz="1900" dirty="0"/>
              <a:t>12, O </a:t>
            </a:r>
            <a:r>
              <a:rPr lang="en-US" sz="1900" dirty="0" smtClean="0"/>
              <a:t>= </a:t>
            </a:r>
            <a:r>
              <a:rPr lang="en-US" sz="1900" dirty="0"/>
              <a:t>16, Mg </a:t>
            </a:r>
            <a:r>
              <a:rPr lang="en-US" sz="1900" dirty="0" smtClean="0"/>
              <a:t>= 24).</a:t>
            </a:r>
            <a:r>
              <a:rPr lang="en-US" sz="1900" dirty="0"/>
              <a:t/>
            </a:r>
            <a:br>
              <a:rPr lang="en-US" sz="1900" dirty="0"/>
            </a:b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Calculate the % purity of the 5-g sample.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91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13835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073150" algn="l"/>
                <a:tab pos="8435975" algn="r"/>
              </a:tabLst>
            </a:pPr>
            <a:r>
              <a:rPr lang="en-US" sz="2000" dirty="0"/>
              <a:t>Complete the table to show the molar mass of the elements and compounds. The first two have been partly </a:t>
            </a:r>
            <a:r>
              <a:rPr lang="en-US" sz="2000" dirty="0" smtClean="0"/>
              <a:t>completed.</a:t>
            </a:r>
            <a:br>
              <a:rPr lang="en-US" sz="2000" dirty="0" smtClean="0"/>
            </a:br>
            <a:r>
              <a:rPr lang="en-US" sz="2000" dirty="0" err="1" smtClean="0"/>
              <a:t>A</a:t>
            </a:r>
            <a:r>
              <a:rPr lang="en-US" sz="2000" baseline="-25000" dirty="0" err="1" smtClean="0"/>
              <a:t>r</a:t>
            </a:r>
            <a:r>
              <a:rPr lang="en-US" sz="2000" dirty="0" smtClean="0"/>
              <a:t> </a:t>
            </a:r>
            <a:r>
              <a:rPr lang="en-US" sz="2000" dirty="0"/>
              <a:t>values: </a:t>
            </a:r>
            <a:r>
              <a:rPr lang="en-US" sz="2000" dirty="0" smtClean="0"/>
              <a:t>Ba=137</a:t>
            </a:r>
            <a:r>
              <a:rPr lang="en-US" sz="2000" dirty="0"/>
              <a:t>, </a:t>
            </a:r>
            <a:r>
              <a:rPr lang="en-US" sz="2000" dirty="0" smtClean="0"/>
              <a:t>C=12</a:t>
            </a:r>
            <a:r>
              <a:rPr lang="en-US" sz="2000" dirty="0"/>
              <a:t>, </a:t>
            </a:r>
            <a:r>
              <a:rPr lang="en-US" sz="2000" dirty="0" smtClean="0"/>
              <a:t>Cl=35.5</a:t>
            </a:r>
            <a:r>
              <a:rPr lang="en-US" sz="2000" dirty="0"/>
              <a:t>, </a:t>
            </a:r>
            <a:r>
              <a:rPr lang="en-US" sz="2000" dirty="0" smtClean="0"/>
              <a:t>H=1</a:t>
            </a:r>
            <a:r>
              <a:rPr lang="en-US" sz="2000" dirty="0"/>
              <a:t>, </a:t>
            </a:r>
            <a:r>
              <a:rPr lang="en-US" sz="2000" dirty="0" smtClean="0"/>
              <a:t>K=39</a:t>
            </a:r>
            <a:r>
              <a:rPr lang="en-US" sz="2000" dirty="0"/>
              <a:t>, </a:t>
            </a:r>
            <a:r>
              <a:rPr lang="en-US" sz="2000" dirty="0" smtClean="0"/>
              <a:t>Mg=24</a:t>
            </a:r>
            <a:r>
              <a:rPr lang="en-US" sz="2000" dirty="0"/>
              <a:t>, </a:t>
            </a:r>
            <a:r>
              <a:rPr lang="en-US" sz="2000" dirty="0" smtClean="0"/>
              <a:t>N=14</a:t>
            </a:r>
            <a:r>
              <a:rPr lang="en-US" sz="2000" dirty="0"/>
              <a:t>, </a:t>
            </a:r>
            <a:r>
              <a:rPr lang="en-US" sz="2000" dirty="0" smtClean="0"/>
              <a:t>0=16</a:t>
            </a:r>
            <a:r>
              <a:rPr lang="en-US" sz="2000" dirty="0"/>
              <a:t>, </a:t>
            </a:r>
            <a:r>
              <a:rPr lang="en-US" sz="2000" dirty="0" smtClean="0"/>
              <a:t>P=31		[11]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0321244"/>
              </p:ext>
            </p:extLst>
          </p:nvPr>
        </p:nvGraphicFramePr>
        <p:xfrm>
          <a:off x="251520" y="2533822"/>
          <a:ext cx="8568952" cy="3847506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469020"/>
                <a:gridCol w="1234510"/>
                <a:gridCol w="2178547"/>
                <a:gridCol w="2686875"/>
              </a:tblGrid>
              <a:tr h="432048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r>
                        <a:rPr lang="en-GB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Compound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Formula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Atoms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Molar Mass / g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Iodine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X 17          = 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Propane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3C, 8H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(3 X 12) + (____ X ___) = _________________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Magnesium oxide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MgO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Mg, 1O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= 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</a:t>
                      </a:r>
                      <a:b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BaCO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= 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</a:t>
                      </a:r>
                      <a:b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KNO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= 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Phosphorous</a:t>
                      </a:r>
                      <a:r>
                        <a:rPr lang="en-GB" sz="18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(V) chloride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PCl</a:t>
                      </a:r>
                      <a:r>
                        <a:rPr lang="en-GB" sz="18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18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_______________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         = _______</a:t>
                      </a:r>
                      <a:endParaRPr lang="en-GB" sz="1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21701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073150" algn="l"/>
                <a:tab pos="8435975" algn="r"/>
              </a:tabLst>
            </a:pPr>
            <a:r>
              <a:rPr lang="en-US" sz="2400" b="1" dirty="0" smtClean="0"/>
              <a:t>a</a:t>
            </a:r>
            <a:r>
              <a:rPr lang="en-US" sz="2400" dirty="0"/>
              <a:t>. Complete the calculation triangle to show the relationship between mass (m), number of moles (n), and molar mass (M</a:t>
            </a:r>
            <a:r>
              <a:rPr lang="en-US" sz="2400" dirty="0" smtClean="0"/>
              <a:t>).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2195736" y="2420888"/>
            <a:ext cx="4248472" cy="3384376"/>
            <a:chOff x="2195736" y="2420888"/>
            <a:chExt cx="4248472" cy="3384376"/>
          </a:xfrm>
        </p:grpSpPr>
        <p:grpSp>
          <p:nvGrpSpPr>
            <p:cNvPr id="3" name="Group 2"/>
            <p:cNvGrpSpPr/>
            <p:nvPr/>
          </p:nvGrpSpPr>
          <p:grpSpPr>
            <a:xfrm>
              <a:off x="2195736" y="2420888"/>
              <a:ext cx="4248472" cy="3384376"/>
              <a:chOff x="2195736" y="2420888"/>
              <a:chExt cx="4248472" cy="3384376"/>
            </a:xfrm>
          </p:grpSpPr>
          <p:sp>
            <p:nvSpPr>
              <p:cNvPr id="2" name="Isosceles Triangle 1"/>
              <p:cNvSpPr/>
              <p:nvPr/>
            </p:nvSpPr>
            <p:spPr>
              <a:xfrm>
                <a:off x="2195736" y="2420888"/>
                <a:ext cx="4248472" cy="3384376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8" name="Isosceles Triangle 7"/>
              <p:cNvSpPr/>
              <p:nvPr/>
            </p:nvSpPr>
            <p:spPr>
              <a:xfrm>
                <a:off x="3059832" y="2457278"/>
                <a:ext cx="2502799" cy="1993755"/>
              </a:xfrm>
              <a:prstGeom prst="triangl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3038908" y="4543356"/>
              <a:ext cx="131318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i="1" dirty="0" smtClean="0"/>
                <a:t>n             </a:t>
              </a:r>
              <a:r>
                <a:rPr lang="en-GB" b="1" dirty="0" smtClean="0"/>
                <a:t>X</a:t>
              </a:r>
              <a:endParaRPr lang="en-GB" b="1" dirty="0"/>
            </a:p>
          </p:txBody>
        </p:sp>
      </p:grpSp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227687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5671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073150" algn="l"/>
                <a:tab pos="8435975" algn="r"/>
              </a:tabLst>
            </a:pPr>
            <a:r>
              <a:rPr lang="en-US" sz="2400" b="1" dirty="0"/>
              <a:t>b.</a:t>
            </a:r>
            <a:r>
              <a:rPr lang="en-US" sz="2400" dirty="0"/>
              <a:t> Complete the table using the </a:t>
            </a:r>
            <a:r>
              <a:rPr lang="en-US" sz="2400" dirty="0" err="1"/>
              <a:t>A</a:t>
            </a:r>
            <a:r>
              <a:rPr lang="en-US" sz="2400" baseline="-25000" dirty="0" err="1"/>
              <a:t>r</a:t>
            </a:r>
            <a:r>
              <a:rPr lang="en-US" sz="2400" dirty="0"/>
              <a:t> values </a:t>
            </a:r>
            <a:r>
              <a:rPr lang="en-US" sz="2400" dirty="0" smtClean="0"/>
              <a:t>below.</a:t>
            </a:r>
            <a:br>
              <a:rPr lang="en-US" sz="2400" dirty="0" smtClean="0"/>
            </a:br>
            <a:r>
              <a:rPr lang="en-US" sz="2400" dirty="0" smtClean="0"/>
              <a:t>C </a:t>
            </a:r>
            <a:r>
              <a:rPr lang="en-US" sz="2400" dirty="0"/>
              <a:t>= 12, Ca = 40, H = 1, 0 = 16, P = 31, S = </a:t>
            </a:r>
            <a:r>
              <a:rPr lang="en-US" sz="2400" dirty="0" smtClean="0"/>
              <a:t>32</a:t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9782679"/>
              </p:ext>
            </p:extLst>
          </p:nvPr>
        </p:nvGraphicFramePr>
        <p:xfrm>
          <a:off x="323528" y="2132856"/>
          <a:ext cx="8208912" cy="4023360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2088232"/>
                <a:gridCol w="1615298"/>
                <a:gridCol w="2129118"/>
                <a:gridCol w="2376264"/>
              </a:tblGrid>
              <a:tr h="432048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Element</a:t>
                      </a:r>
                      <a:r>
                        <a:rPr lang="en-GB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Compound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Formula mass, M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 taken</a:t>
                      </a:r>
                      <a:r>
                        <a:rPr lang="en-GB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g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Number of moles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NaCl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11.7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CaSO</a:t>
                      </a:r>
                      <a:r>
                        <a:rPr lang="en-US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0.4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86.8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427569">
                <a:tc>
                  <a:txBody>
                    <a:bodyPr/>
                    <a:lstStyle/>
                    <a:p>
                      <a:r>
                        <a:rPr lang="en-GB" sz="24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</a:t>
                      </a:r>
                      <a:r>
                        <a:rPr lang="en-GB" sz="24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GB" sz="24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400" baseline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4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24.0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1" name="Action Button: Back or Previous 10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948918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6.1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476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09625" algn="l"/>
                <a:tab pos="1073150" algn="l"/>
                <a:tab pos="8435975" algn="r"/>
              </a:tabLst>
            </a:pPr>
            <a:r>
              <a:rPr lang="en-US" sz="36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073150" algn="l"/>
                <a:tab pos="8435975" algn="r"/>
              </a:tabLst>
            </a:pPr>
            <a:r>
              <a:rPr lang="en-US" sz="3600" dirty="0" smtClean="0"/>
              <a:t>a</a:t>
            </a:r>
            <a:r>
              <a:rPr lang="en-US" sz="3600" dirty="0"/>
              <a:t>. Calculate the mass of 0.4 </a:t>
            </a:r>
            <a:r>
              <a:rPr lang="en-US" sz="3600" dirty="0" err="1"/>
              <a:t>mol</a:t>
            </a:r>
            <a:r>
              <a:rPr lang="en-US" sz="3600" dirty="0"/>
              <a:t> of </a:t>
            </a:r>
            <a:r>
              <a:rPr lang="en-US" sz="3600" dirty="0" smtClean="0">
                <a:solidFill>
                  <a:srgbClr val="FF0000"/>
                </a:solidFill>
              </a:rPr>
              <a:t>Cu(N0</a:t>
            </a:r>
            <a:r>
              <a:rPr lang="en-US" sz="3600" baseline="-25000" dirty="0" smtClean="0">
                <a:solidFill>
                  <a:srgbClr val="FF0000"/>
                </a:solidFill>
              </a:rPr>
              <a:t>3</a:t>
            </a:r>
            <a:r>
              <a:rPr lang="en-US" sz="3600" dirty="0" smtClean="0">
                <a:solidFill>
                  <a:srgbClr val="FF0000"/>
                </a:solidFill>
              </a:rPr>
              <a:t>)</a:t>
            </a:r>
            <a:r>
              <a:rPr lang="en-US" sz="3600" baseline="-25000" dirty="0" smtClean="0">
                <a:solidFill>
                  <a:srgbClr val="FF0000"/>
                </a:solidFill>
              </a:rPr>
              <a:t>2</a:t>
            </a:r>
            <a:r>
              <a:rPr lang="en-US" sz="3600" dirty="0" smtClean="0">
                <a:solidFill>
                  <a:srgbClr val="FF0000"/>
                </a:solidFill>
              </a:rPr>
              <a:t>.6H</a:t>
            </a:r>
            <a:r>
              <a:rPr lang="en-US" sz="3600" baseline="-25000" dirty="0" smtClean="0">
                <a:solidFill>
                  <a:srgbClr val="FF0000"/>
                </a:solidFill>
              </a:rPr>
              <a:t>2</a:t>
            </a:r>
            <a:r>
              <a:rPr lang="en-US" sz="3600" dirty="0" smtClean="0">
                <a:solidFill>
                  <a:srgbClr val="FF0000"/>
                </a:solidFill>
              </a:rPr>
              <a:t>O</a:t>
            </a:r>
            <a:r>
              <a:rPr lang="en-US" sz="3600" dirty="0" smtClean="0"/>
              <a:t>. </a:t>
            </a:r>
            <a:r>
              <a:rPr lang="en-US" sz="3600" dirty="0" err="1" smtClean="0"/>
              <a:t>A</a:t>
            </a:r>
            <a:r>
              <a:rPr lang="en-US" sz="3600" baseline="-25000" dirty="0" err="1" smtClean="0"/>
              <a:t>r</a:t>
            </a:r>
            <a:r>
              <a:rPr lang="en-US" sz="3600" dirty="0" smtClean="0"/>
              <a:t> </a:t>
            </a:r>
            <a:r>
              <a:rPr lang="en-US" sz="3600" dirty="0"/>
              <a:t>of Cu = 64. </a:t>
            </a:r>
            <a:r>
              <a:rPr lang="en-US" sz="3600" dirty="0" smtClean="0"/>
              <a:t>	[2]</a:t>
            </a:r>
            <a:br>
              <a:rPr lang="en-US" sz="3600" dirty="0" smtClean="0"/>
            </a:br>
            <a:r>
              <a:rPr lang="en-US" sz="3600" dirty="0" smtClean="0"/>
              <a:t>b</a:t>
            </a:r>
            <a:r>
              <a:rPr lang="en-US" sz="3600" dirty="0"/>
              <a:t>. How many moles of </a:t>
            </a:r>
            <a:r>
              <a:rPr lang="en-US" sz="3600" dirty="0" smtClean="0"/>
              <a:t>Cu(CIO</a:t>
            </a:r>
            <a:r>
              <a:rPr lang="en-US" sz="3600" baseline="-25000" dirty="0" smtClean="0"/>
              <a:t>4</a:t>
            </a:r>
            <a:r>
              <a:rPr lang="en-US" sz="3600" dirty="0" smtClean="0"/>
              <a:t>)</a:t>
            </a:r>
            <a:r>
              <a:rPr lang="en-US" sz="3600" baseline="-25000" dirty="0" smtClean="0"/>
              <a:t>2</a:t>
            </a:r>
            <a:r>
              <a:rPr lang="en-US" sz="3600" dirty="0" smtClean="0"/>
              <a:t> </a:t>
            </a:r>
            <a:r>
              <a:rPr lang="en-US" sz="3600" dirty="0"/>
              <a:t>are there in 7.86 g of </a:t>
            </a:r>
            <a:r>
              <a:rPr lang="en-US" sz="3600" dirty="0" smtClean="0"/>
              <a:t>Cu(ClO</a:t>
            </a:r>
            <a:r>
              <a:rPr lang="en-US" sz="3600" baseline="-25000" dirty="0" smtClean="0"/>
              <a:t>4</a:t>
            </a:r>
            <a:r>
              <a:rPr lang="en-US" sz="3600" dirty="0" smtClean="0"/>
              <a:t>)</a:t>
            </a:r>
            <a:r>
              <a:rPr lang="en-US" sz="3600" baseline="-25000" dirty="0" smtClean="0"/>
              <a:t>2</a:t>
            </a:r>
            <a:r>
              <a:rPr lang="en-US" sz="3600" dirty="0"/>
              <a:t>? </a:t>
            </a:r>
            <a:r>
              <a:rPr lang="en-US" sz="3600" dirty="0" smtClean="0"/>
              <a:t>	[2]</a:t>
            </a:r>
            <a:br>
              <a:rPr lang="en-US" sz="3600" dirty="0" smtClean="0"/>
            </a:br>
            <a:r>
              <a:rPr lang="en-US" sz="3600" dirty="0" smtClean="0"/>
              <a:t>c</a:t>
            </a:r>
            <a:r>
              <a:rPr lang="en-US" sz="3600" dirty="0"/>
              <a:t>. How many chloride ions are there in 0.25 </a:t>
            </a:r>
            <a:r>
              <a:rPr lang="en-US" sz="3600" dirty="0" err="1"/>
              <a:t>mol</a:t>
            </a:r>
            <a:r>
              <a:rPr lang="en-US" sz="3600" dirty="0"/>
              <a:t> MgCI</a:t>
            </a:r>
            <a:r>
              <a:rPr lang="en-US" sz="3600" baseline="-25000" dirty="0"/>
              <a:t>2</a:t>
            </a:r>
            <a:r>
              <a:rPr lang="en-US" sz="3600" dirty="0" smtClean="0"/>
              <a:t>?</a:t>
            </a:r>
            <a:br>
              <a:rPr lang="en-US" sz="3600" dirty="0" smtClean="0"/>
            </a:br>
            <a:r>
              <a:rPr lang="en-US" sz="3600" dirty="0" smtClean="0"/>
              <a:t>(</a:t>
            </a:r>
            <a:r>
              <a:rPr lang="en-US" sz="3600" dirty="0"/>
              <a:t>Avogadro constant = </a:t>
            </a:r>
            <a:r>
              <a:rPr lang="en-US" sz="3600" dirty="0" smtClean="0"/>
              <a:t>6.02x1023 </a:t>
            </a:r>
            <a:r>
              <a:rPr lang="en-US" sz="3600" dirty="0"/>
              <a:t>mol-1</a:t>
            </a:r>
            <a:r>
              <a:rPr lang="en-US" sz="3600" dirty="0" smtClean="0"/>
              <a:t>)</a:t>
            </a:r>
            <a:br>
              <a:rPr lang="en-US" sz="3600" dirty="0" smtClean="0"/>
            </a:b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24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5116746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440120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2427288" algn="l"/>
                <a:tab pos="8435975" algn="r"/>
              </a:tabLst>
            </a:pPr>
            <a:r>
              <a:rPr lang="en-US" sz="2400" b="1" dirty="0" smtClean="0"/>
              <a:t>a:</a:t>
            </a:r>
            <a:r>
              <a:rPr lang="en-US" sz="2400" dirty="0" smtClean="0"/>
              <a:t> Complete </a:t>
            </a:r>
            <a:r>
              <a:rPr lang="en-US" sz="2400" dirty="0"/>
              <a:t>these equations to show the reacting </a:t>
            </a:r>
            <a:r>
              <a:rPr lang="en-US" sz="2400" dirty="0" smtClean="0"/>
              <a:t>masses,</a:t>
            </a:r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720725" algn="l"/>
                <a:tab pos="2427288" algn="l"/>
                <a:tab pos="3235325" algn="l"/>
                <a:tab pos="5116513" algn="l"/>
                <a:tab pos="6189663" algn="l"/>
                <a:tab pos="6542088" algn="l"/>
                <a:tab pos="8435975" algn="r"/>
              </a:tabLst>
            </a:pPr>
            <a:r>
              <a:rPr lang="en-US" sz="2400" dirty="0" smtClean="0"/>
              <a:t>2Mg	+	     O</a:t>
            </a:r>
            <a:r>
              <a:rPr lang="en-US" sz="2400" baseline="-25000" dirty="0" smtClean="0"/>
              <a:t>2</a:t>
            </a:r>
            <a:r>
              <a:rPr lang="en-US" sz="2400" dirty="0" smtClean="0"/>
              <a:t>	</a:t>
            </a:r>
            <a:r>
              <a:rPr lang="en-US" sz="2400" dirty="0" smtClean="0">
                <a:sym typeface="Wingdings 3" panose="05040102010807070707" pitchFamily="18" charset="2"/>
              </a:rPr>
              <a:t>	   2MgO</a:t>
            </a:r>
          </a:p>
          <a:p>
            <a:pPr marL="439738">
              <a:buClr>
                <a:srgbClr val="C00000"/>
              </a:buClr>
              <a:tabLst>
                <a:tab pos="720725" algn="l"/>
                <a:tab pos="2427288" algn="l"/>
                <a:tab pos="3235325" algn="l"/>
                <a:tab pos="5116513" algn="l"/>
                <a:tab pos="6189663" algn="l"/>
                <a:tab pos="6542088" algn="l"/>
                <a:tab pos="8435975" algn="r"/>
              </a:tabLst>
            </a:pPr>
            <a:r>
              <a:rPr lang="en-US" sz="2400" dirty="0" smtClean="0">
                <a:sym typeface="Wingdings 3" panose="05040102010807070707" pitchFamily="18" charset="2"/>
              </a:rPr>
              <a:t>	2 X _____</a:t>
            </a:r>
            <a:r>
              <a:rPr lang="en-US" sz="2400" dirty="0">
                <a:sym typeface="Wingdings 3" panose="05040102010807070707" pitchFamily="18" charset="2"/>
              </a:rPr>
              <a:t>	</a:t>
            </a:r>
            <a:r>
              <a:rPr lang="en-US" sz="2400" dirty="0" smtClean="0">
                <a:sym typeface="Wingdings 3" panose="05040102010807070707" pitchFamily="18" charset="2"/>
              </a:rPr>
              <a:t>+	1 X ______		2 X _______	[1]</a:t>
            </a:r>
            <a:br>
              <a:rPr lang="en-US" sz="2400" dirty="0" smtClean="0">
                <a:sym typeface="Wingdings 3" panose="05040102010807070707" pitchFamily="18" charset="2"/>
              </a:rPr>
            </a:br>
            <a:r>
              <a:rPr lang="en-US" sz="2400" dirty="0">
                <a:sym typeface="Wingdings 3" panose="05040102010807070707" pitchFamily="18" charset="2"/>
              </a:rPr>
              <a:t>	</a:t>
            </a:r>
            <a:r>
              <a:rPr lang="en-US" sz="2400" dirty="0" smtClean="0">
                <a:sym typeface="Wingdings 3" panose="05040102010807070707" pitchFamily="18" charset="2"/>
              </a:rPr>
              <a:t>_______g	+	________ g		_________ g	[1]</a:t>
            </a:r>
          </a:p>
          <a:p>
            <a:pPr marL="954088" indent="-514350">
              <a:buClr>
                <a:srgbClr val="C00000"/>
              </a:buClr>
              <a:buFont typeface="+mj-lt"/>
              <a:buAutoNum type="romanLcPeriod" startAt="2"/>
              <a:tabLst>
                <a:tab pos="720725" algn="l"/>
                <a:tab pos="2427288" algn="l"/>
                <a:tab pos="3235325" algn="l"/>
                <a:tab pos="5116513" algn="l"/>
                <a:tab pos="6189663" algn="l"/>
                <a:tab pos="6542088" algn="l"/>
                <a:tab pos="8435975" algn="r"/>
              </a:tabLst>
            </a:pPr>
            <a:r>
              <a:rPr lang="en-US" sz="2400" dirty="0" smtClean="0">
                <a:sym typeface="Wingdings 3" panose="05040102010807070707" pitchFamily="18" charset="2"/>
              </a:rPr>
              <a:t>4Ph</a:t>
            </a:r>
            <a:r>
              <a:rPr lang="en-US" sz="2400" baseline="-25000" dirty="0" smtClean="0">
                <a:sym typeface="Wingdings 3" panose="05040102010807070707" pitchFamily="18" charset="2"/>
              </a:rPr>
              <a:t>3</a:t>
            </a:r>
            <a:r>
              <a:rPr lang="en-US" sz="2400" dirty="0" smtClean="0">
                <a:sym typeface="Wingdings 3" panose="05040102010807070707" pitchFamily="18" charset="2"/>
              </a:rPr>
              <a:t>		     P</a:t>
            </a:r>
            <a:r>
              <a:rPr lang="en-US" sz="2400" baseline="-25000" dirty="0" smtClean="0">
                <a:sym typeface="Wingdings 3" panose="05040102010807070707" pitchFamily="18" charset="2"/>
              </a:rPr>
              <a:t>4</a:t>
            </a:r>
            <a:r>
              <a:rPr lang="en-US" sz="2400" dirty="0" smtClean="0">
                <a:sym typeface="Wingdings 3" panose="05040102010807070707" pitchFamily="18" charset="2"/>
              </a:rPr>
              <a:t>	+	    6H</a:t>
            </a:r>
            <a:r>
              <a:rPr lang="en-US" sz="2400" baseline="-25000" dirty="0" smtClean="0">
                <a:sym typeface="Wingdings 3" panose="05040102010807070707" pitchFamily="18" charset="2"/>
              </a:rPr>
              <a:t>2</a:t>
            </a:r>
          </a:p>
          <a:p>
            <a:pPr marL="439738">
              <a:buClr>
                <a:srgbClr val="C00000"/>
              </a:buClr>
              <a:tabLst>
                <a:tab pos="720725" algn="l"/>
                <a:tab pos="2427288" algn="l"/>
                <a:tab pos="3235325" algn="l"/>
                <a:tab pos="5116513" algn="l"/>
                <a:tab pos="6189663" algn="l"/>
                <a:tab pos="6542088" algn="l"/>
                <a:tab pos="8435975" algn="r"/>
              </a:tabLst>
            </a:pPr>
            <a:r>
              <a:rPr lang="en-US" sz="2400" baseline="-25000" dirty="0">
                <a:sym typeface="Wingdings 3" panose="05040102010807070707" pitchFamily="18" charset="2"/>
              </a:rPr>
              <a:t> </a:t>
            </a:r>
            <a:r>
              <a:rPr lang="en-US" sz="2400" dirty="0" smtClean="0">
                <a:sym typeface="Wingdings 3" panose="05040102010807070707" pitchFamily="18" charset="2"/>
              </a:rPr>
              <a:t>  4 X _____		1 X ______	+	6 X _______	[1]</a:t>
            </a:r>
            <a:br>
              <a:rPr lang="en-US" sz="2400" dirty="0" smtClean="0">
                <a:sym typeface="Wingdings 3" panose="05040102010807070707" pitchFamily="18" charset="2"/>
              </a:rPr>
            </a:br>
            <a:r>
              <a:rPr lang="en-US" sz="2400" dirty="0" smtClean="0">
                <a:sym typeface="Wingdings 3" panose="05040102010807070707" pitchFamily="18" charset="2"/>
              </a:rPr>
              <a:t>	</a:t>
            </a:r>
            <a:r>
              <a:rPr lang="en-US" sz="2400" dirty="0">
                <a:sym typeface="Wingdings 3" panose="05040102010807070707" pitchFamily="18" charset="2"/>
              </a:rPr>
              <a:t>_______g	</a:t>
            </a:r>
            <a:r>
              <a:rPr lang="en-US" sz="2400" dirty="0" smtClean="0">
                <a:sym typeface="Wingdings 3" panose="05040102010807070707" pitchFamily="18" charset="2"/>
              </a:rPr>
              <a:t> </a:t>
            </a:r>
            <a:r>
              <a:rPr lang="en-US" sz="2400" dirty="0">
                <a:sym typeface="Wingdings 3" panose="05040102010807070707" pitchFamily="18" charset="2"/>
              </a:rPr>
              <a:t>	________ g	</a:t>
            </a:r>
            <a:r>
              <a:rPr lang="en-US" sz="2400" dirty="0" smtClean="0">
                <a:sym typeface="Wingdings 3" panose="05040102010807070707" pitchFamily="18" charset="2"/>
              </a:rPr>
              <a:t>+</a:t>
            </a:r>
            <a:r>
              <a:rPr lang="en-US" sz="2400" dirty="0">
                <a:sym typeface="Wingdings 3" panose="05040102010807070707" pitchFamily="18" charset="2"/>
              </a:rPr>
              <a:t>	_________ </a:t>
            </a:r>
            <a:r>
              <a:rPr lang="en-US" sz="2400" dirty="0" smtClean="0">
                <a:sym typeface="Wingdings 3" panose="05040102010807070707" pitchFamily="18" charset="2"/>
              </a:rPr>
              <a:t>g	[1]</a:t>
            </a:r>
          </a:p>
          <a:p>
            <a:pPr marL="954088" indent="-514350">
              <a:buClr>
                <a:srgbClr val="C00000"/>
              </a:buClr>
              <a:buFont typeface="+mj-lt"/>
              <a:buAutoNum type="romanLcPeriod" startAt="3"/>
              <a:tabLst>
                <a:tab pos="720725" algn="l"/>
                <a:tab pos="2233613" algn="l"/>
                <a:tab pos="2867025" algn="l"/>
                <a:tab pos="4484688" algn="l"/>
                <a:tab pos="5381625" algn="l"/>
                <a:tab pos="6542088" algn="l"/>
                <a:tab pos="8435975" algn="r"/>
              </a:tabLst>
            </a:pPr>
            <a:r>
              <a:rPr lang="en-US" sz="2400" dirty="0">
                <a:sym typeface="Wingdings 3" panose="05040102010807070707" pitchFamily="18" charset="2"/>
              </a:rPr>
              <a:t> </a:t>
            </a:r>
            <a:r>
              <a:rPr lang="en-US" sz="2400" dirty="0" smtClean="0">
                <a:sym typeface="Wingdings 3" panose="05040102010807070707" pitchFamily="18" charset="2"/>
              </a:rPr>
              <a:t> CS</a:t>
            </a:r>
            <a:r>
              <a:rPr lang="en-US" sz="2400" baseline="-25000" dirty="0" smtClean="0">
                <a:sym typeface="Wingdings 3" panose="05040102010807070707" pitchFamily="18" charset="2"/>
              </a:rPr>
              <a:t>2</a:t>
            </a:r>
            <a:r>
              <a:rPr lang="en-US" sz="2400" dirty="0" smtClean="0">
                <a:sym typeface="Wingdings 3" panose="05040102010807070707" pitchFamily="18" charset="2"/>
              </a:rPr>
              <a:t>	+	     3Cl</a:t>
            </a:r>
            <a:r>
              <a:rPr lang="en-US" sz="2400" baseline="-25000" dirty="0" smtClean="0">
                <a:sym typeface="Wingdings 3" panose="05040102010807070707" pitchFamily="18" charset="2"/>
              </a:rPr>
              <a:t>2	</a:t>
            </a:r>
            <a:r>
              <a:rPr lang="en-US" sz="2400" dirty="0" smtClean="0">
                <a:sym typeface="Wingdings 3" panose="05040102010807070707" pitchFamily="18" charset="2"/>
              </a:rPr>
              <a:t>	CCl</a:t>
            </a:r>
            <a:r>
              <a:rPr lang="en-US" sz="2400" baseline="-25000" dirty="0" smtClean="0">
                <a:sym typeface="Wingdings 3" panose="05040102010807070707" pitchFamily="18" charset="2"/>
              </a:rPr>
              <a:t>4</a:t>
            </a:r>
            <a:r>
              <a:rPr lang="en-US" sz="2400" dirty="0" smtClean="0">
                <a:sym typeface="Wingdings 3" panose="05040102010807070707" pitchFamily="18" charset="2"/>
              </a:rPr>
              <a:t>	+  S</a:t>
            </a:r>
            <a:r>
              <a:rPr lang="en-US" sz="2400" baseline="-25000" dirty="0" smtClean="0">
                <a:sym typeface="Wingdings 3" panose="05040102010807070707" pitchFamily="18" charset="2"/>
              </a:rPr>
              <a:t>2</a:t>
            </a:r>
            <a:r>
              <a:rPr lang="en-US" sz="2400" dirty="0" smtClean="0">
                <a:sym typeface="Wingdings 3" panose="05040102010807070707" pitchFamily="18" charset="2"/>
              </a:rPr>
              <a:t>Cl</a:t>
            </a:r>
            <a:r>
              <a:rPr lang="en-US" sz="2400" baseline="-25000" dirty="0" smtClean="0">
                <a:sym typeface="Wingdings 3" panose="05040102010807070707" pitchFamily="18" charset="2"/>
              </a:rPr>
              <a:t>2</a:t>
            </a:r>
            <a:endParaRPr lang="en-US" sz="2400" dirty="0" smtClean="0">
              <a:sym typeface="Wingdings 3" panose="05040102010807070707" pitchFamily="18" charset="2"/>
            </a:endParaRPr>
          </a:p>
          <a:p>
            <a:pPr marL="439738">
              <a:buClr>
                <a:srgbClr val="C00000"/>
              </a:buClr>
              <a:tabLst>
                <a:tab pos="720725" algn="l"/>
                <a:tab pos="2233613" algn="l"/>
                <a:tab pos="2867025" algn="l"/>
                <a:tab pos="4484688" algn="l"/>
                <a:tab pos="5381625" algn="l"/>
                <a:tab pos="6542088" algn="l"/>
                <a:tab pos="8435975" algn="r"/>
              </a:tabLst>
            </a:pPr>
            <a:r>
              <a:rPr lang="en-US" sz="2400" dirty="0">
                <a:sym typeface="Wingdings 3" panose="05040102010807070707" pitchFamily="18" charset="2"/>
              </a:rPr>
              <a:t>	</a:t>
            </a:r>
            <a:r>
              <a:rPr lang="en-US" sz="2400" dirty="0" smtClean="0">
                <a:sym typeface="Wingdings 3" panose="05040102010807070707" pitchFamily="18" charset="2"/>
              </a:rPr>
              <a:t>1 X _____</a:t>
            </a:r>
            <a:r>
              <a:rPr lang="en-US" sz="2400" dirty="0">
                <a:sym typeface="Wingdings 3" panose="05040102010807070707" pitchFamily="18" charset="2"/>
              </a:rPr>
              <a:t>	+	</a:t>
            </a:r>
            <a:r>
              <a:rPr lang="en-US" sz="2400" dirty="0" smtClean="0">
                <a:sym typeface="Wingdings 3" panose="05040102010807070707" pitchFamily="18" charset="2"/>
              </a:rPr>
              <a:t>3 </a:t>
            </a:r>
            <a:r>
              <a:rPr lang="en-US" sz="2400" dirty="0">
                <a:sym typeface="Wingdings 3" panose="05040102010807070707" pitchFamily="18" charset="2"/>
              </a:rPr>
              <a:t>X ______		</a:t>
            </a:r>
            <a:r>
              <a:rPr lang="en-US" sz="2400" dirty="0" smtClean="0">
                <a:sym typeface="Wingdings 3" panose="05040102010807070707" pitchFamily="18" charset="2"/>
              </a:rPr>
              <a:t>1 </a:t>
            </a:r>
            <a:r>
              <a:rPr lang="en-US" sz="2400" dirty="0">
                <a:sym typeface="Wingdings 3" panose="05040102010807070707" pitchFamily="18" charset="2"/>
              </a:rPr>
              <a:t>X </a:t>
            </a:r>
            <a:r>
              <a:rPr lang="en-US" sz="2400" dirty="0" smtClean="0">
                <a:sym typeface="Wingdings 3" panose="05040102010807070707" pitchFamily="18" charset="2"/>
              </a:rPr>
              <a:t>___ +  1 X ____</a:t>
            </a:r>
            <a:r>
              <a:rPr lang="en-US" sz="2400" dirty="0">
                <a:sym typeface="Wingdings 3" panose="05040102010807070707" pitchFamily="18" charset="2"/>
              </a:rPr>
              <a:t>	[1</a:t>
            </a:r>
            <a:r>
              <a:rPr lang="en-US" sz="2400" dirty="0" smtClean="0">
                <a:sym typeface="Wingdings 3" panose="05040102010807070707" pitchFamily="18" charset="2"/>
              </a:rPr>
              <a:t>]</a:t>
            </a:r>
          </a:p>
          <a:p>
            <a:pPr marL="439738">
              <a:buClr>
                <a:srgbClr val="C00000"/>
              </a:buClr>
              <a:tabLst>
                <a:tab pos="720725" algn="l"/>
                <a:tab pos="2233613" algn="l"/>
                <a:tab pos="2867025" algn="l"/>
                <a:tab pos="4484688" algn="l"/>
                <a:tab pos="5381625" algn="l"/>
                <a:tab pos="6542088" algn="l"/>
                <a:tab pos="8435975" algn="r"/>
              </a:tabLst>
            </a:pPr>
            <a:r>
              <a:rPr lang="en-US" sz="2400" dirty="0">
                <a:sym typeface="Wingdings 3" panose="05040102010807070707" pitchFamily="18" charset="2"/>
              </a:rPr>
              <a:t>	_______g	</a:t>
            </a:r>
            <a:r>
              <a:rPr lang="en-US" sz="2400" dirty="0" smtClean="0">
                <a:sym typeface="Wingdings 3" panose="05040102010807070707" pitchFamily="18" charset="2"/>
              </a:rPr>
              <a:t>+ </a:t>
            </a:r>
            <a:r>
              <a:rPr lang="en-US" sz="2400" dirty="0">
                <a:sym typeface="Wingdings 3" panose="05040102010807070707" pitchFamily="18" charset="2"/>
              </a:rPr>
              <a:t>	________ g	  	</a:t>
            </a:r>
            <a:r>
              <a:rPr lang="en-US" sz="2400" dirty="0" smtClean="0">
                <a:sym typeface="Wingdings 3" panose="05040102010807070707" pitchFamily="18" charset="2"/>
              </a:rPr>
              <a:t>____ </a:t>
            </a:r>
            <a:r>
              <a:rPr lang="en-US" sz="2400" dirty="0">
                <a:sym typeface="Wingdings 3" panose="05040102010807070707" pitchFamily="18" charset="2"/>
              </a:rPr>
              <a:t>g	</a:t>
            </a:r>
            <a:r>
              <a:rPr lang="en-US" sz="2400" dirty="0" smtClean="0">
                <a:sym typeface="Wingdings 3" panose="05040102010807070707" pitchFamily="18" charset="2"/>
              </a:rPr>
              <a:t>+ _____ g	[1</a:t>
            </a:r>
            <a:r>
              <a:rPr lang="en-US" sz="2400" dirty="0">
                <a:sym typeface="Wingdings 3" panose="05040102010807070707" pitchFamily="18" charset="2"/>
              </a:rPr>
              <a:t>]</a:t>
            </a:r>
          </a:p>
          <a:p>
            <a:pPr marL="439738">
              <a:buClr>
                <a:srgbClr val="C00000"/>
              </a:buClr>
              <a:tabLst>
                <a:tab pos="720725" algn="l"/>
                <a:tab pos="2233613" algn="l"/>
                <a:tab pos="2867025" algn="l"/>
                <a:tab pos="4484688" algn="l"/>
                <a:tab pos="5381625" algn="l"/>
                <a:tab pos="6542088" algn="l"/>
                <a:tab pos="8435975" algn="r"/>
              </a:tabLst>
            </a:pPr>
            <a:r>
              <a:rPr lang="en-US" sz="2400" dirty="0">
                <a:sym typeface="Wingdings 3" panose="05040102010807070707" pitchFamily="18" charset="2"/>
              </a:rPr>
              <a:t/>
            </a:r>
            <a:br>
              <a:rPr lang="en-US" sz="2400" dirty="0">
                <a:sym typeface="Wingdings 3" panose="05040102010807070707" pitchFamily="18" charset="2"/>
              </a:rPr>
            </a:br>
            <a:endParaRPr lang="en-US" sz="2400" baseline="-25000" dirty="0">
              <a:sym typeface="Wingdings 3" panose="05040102010807070707" pitchFamily="18" charset="2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55679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5787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2427288" algn="l"/>
                <a:tab pos="8435975" algn="r"/>
              </a:tabLst>
            </a:pPr>
            <a:r>
              <a:rPr lang="en-US" sz="2700" b="1" dirty="0"/>
              <a:t>b</a:t>
            </a:r>
            <a:r>
              <a:rPr lang="en-US" sz="2700" dirty="0" smtClean="0"/>
              <a:t>: Use </a:t>
            </a:r>
            <a:r>
              <a:rPr lang="en-US" sz="2700" dirty="0"/>
              <a:t>the number of moles shown in the equation below to answer the questions that </a:t>
            </a:r>
            <a:r>
              <a:rPr lang="en-US" sz="2700" dirty="0" smtClean="0"/>
              <a:t>follow.</a:t>
            </a:r>
            <a:br>
              <a:rPr lang="en-US" sz="2700" dirty="0" smtClean="0"/>
            </a:br>
            <a:r>
              <a:rPr lang="en-US" sz="2700" dirty="0" smtClean="0"/>
              <a:t>	</a:t>
            </a:r>
            <a:r>
              <a:rPr lang="en-US" sz="2700" b="1" dirty="0" smtClean="0">
                <a:solidFill>
                  <a:srgbClr val="FF0000"/>
                </a:solidFill>
              </a:rPr>
              <a:t>I</a:t>
            </a:r>
            <a:r>
              <a:rPr lang="en-US" sz="2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700" b="1" dirty="0" smtClean="0">
                <a:solidFill>
                  <a:srgbClr val="FF0000"/>
                </a:solidFill>
              </a:rPr>
              <a:t>O</a:t>
            </a:r>
            <a:r>
              <a:rPr lang="en-US" sz="2700" b="1" baseline="-25000" dirty="0" smtClean="0">
                <a:solidFill>
                  <a:srgbClr val="FF0000"/>
                </a:solidFill>
              </a:rPr>
              <a:t>5</a:t>
            </a:r>
            <a:r>
              <a:rPr lang="en-US" sz="2700" b="1" dirty="0" smtClean="0">
                <a:solidFill>
                  <a:srgbClr val="FF0000"/>
                </a:solidFill>
              </a:rPr>
              <a:t> </a:t>
            </a:r>
            <a:r>
              <a:rPr lang="en-US" sz="2700" b="1" dirty="0">
                <a:solidFill>
                  <a:srgbClr val="FF0000"/>
                </a:solidFill>
              </a:rPr>
              <a:t>+ </a:t>
            </a:r>
            <a:r>
              <a:rPr lang="en-US" sz="2700" b="1" dirty="0" smtClean="0">
                <a:solidFill>
                  <a:srgbClr val="FF0000"/>
                </a:solidFill>
              </a:rPr>
              <a:t>5CO </a:t>
            </a:r>
            <a:r>
              <a:rPr lang="en-US" sz="27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 </a:t>
            </a:r>
            <a:r>
              <a:rPr lang="en-US" sz="2700" b="1" dirty="0" smtClean="0">
                <a:solidFill>
                  <a:srgbClr val="FF0000"/>
                </a:solidFill>
              </a:rPr>
              <a:t>I</a:t>
            </a:r>
            <a:r>
              <a:rPr lang="en-US" sz="27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700" b="1" dirty="0" smtClean="0">
                <a:solidFill>
                  <a:srgbClr val="FF0000"/>
                </a:solidFill>
              </a:rPr>
              <a:t> </a:t>
            </a:r>
            <a:r>
              <a:rPr lang="en-US" sz="2700" b="1" dirty="0">
                <a:solidFill>
                  <a:srgbClr val="FF0000"/>
                </a:solidFill>
              </a:rPr>
              <a:t>+ </a:t>
            </a:r>
            <a:r>
              <a:rPr lang="en-US" sz="2700" b="1" dirty="0" smtClean="0">
                <a:solidFill>
                  <a:srgbClr val="FF0000"/>
                </a:solidFill>
              </a:rPr>
              <a:t>5CO</a:t>
            </a:r>
            <a:r>
              <a:rPr lang="en-US" sz="2700" b="1" baseline="-25000" dirty="0" smtClean="0">
                <a:solidFill>
                  <a:srgbClr val="FF0000"/>
                </a:solidFill>
              </a:rPr>
              <a:t>2</a:t>
            </a:r>
            <a:br>
              <a:rPr lang="en-US" sz="2700" b="1" baseline="-25000" dirty="0" smtClean="0">
                <a:solidFill>
                  <a:srgbClr val="FF0000"/>
                </a:solidFill>
              </a:rPr>
            </a:br>
            <a:r>
              <a:rPr lang="en-US" sz="2700" dirty="0" err="1" smtClean="0"/>
              <a:t>M</a:t>
            </a:r>
            <a:r>
              <a:rPr lang="en-US" sz="2700" baseline="-25000" dirty="0" err="1" smtClean="0"/>
              <a:t>r</a:t>
            </a:r>
            <a:r>
              <a:rPr lang="en-US" sz="2700" dirty="0" smtClean="0"/>
              <a:t> </a:t>
            </a:r>
            <a:r>
              <a:rPr lang="en-US" sz="2700" dirty="0"/>
              <a:t>values </a:t>
            </a:r>
            <a:r>
              <a:rPr lang="en-US" sz="2700" dirty="0" smtClean="0"/>
              <a:t>	334      28      254    44</a:t>
            </a:r>
            <a:endParaRPr lang="en-US" sz="2700" dirty="0"/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2427288" algn="l"/>
                <a:tab pos="8435975" algn="r"/>
              </a:tabLst>
            </a:pPr>
            <a:r>
              <a:rPr lang="en-US" sz="2700" dirty="0" smtClean="0"/>
              <a:t>How </a:t>
            </a:r>
            <a:r>
              <a:rPr lang="en-US" sz="2700" dirty="0"/>
              <a:t>many moles of CO react with 1 mole of </a:t>
            </a:r>
            <a:r>
              <a:rPr lang="en-US" sz="2700" dirty="0" smtClean="0"/>
              <a:t>l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O</a:t>
            </a:r>
            <a:r>
              <a:rPr lang="en-US" sz="2700" baseline="-25000" dirty="0" smtClean="0"/>
              <a:t>5</a:t>
            </a:r>
            <a:r>
              <a:rPr lang="en-US" sz="2700" dirty="0"/>
              <a:t>?</a:t>
            </a:r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2427288" algn="l"/>
                <a:tab pos="8435975" algn="r"/>
              </a:tabLst>
            </a:pPr>
            <a:r>
              <a:rPr lang="en-US" sz="2700" dirty="0" smtClean="0"/>
              <a:t>How </a:t>
            </a:r>
            <a:r>
              <a:rPr lang="en-US" sz="2700" dirty="0"/>
              <a:t>many moles of </a:t>
            </a:r>
            <a:r>
              <a:rPr lang="en-US" sz="2700" dirty="0" smtClean="0"/>
              <a:t>CO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 </a:t>
            </a:r>
            <a:r>
              <a:rPr lang="en-US" sz="2700" dirty="0"/>
              <a:t>are formed from 1 mole of CO</a:t>
            </a:r>
            <a:r>
              <a:rPr lang="en-US" sz="2700" dirty="0" smtClean="0"/>
              <a:t>?</a:t>
            </a:r>
            <a:endParaRPr lang="en-US" sz="2700" dirty="0"/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2427288" algn="l"/>
                <a:tab pos="8435975" algn="r"/>
              </a:tabLst>
            </a:pPr>
            <a:r>
              <a:rPr lang="en-US" sz="2700" dirty="0" smtClean="0"/>
              <a:t>How </a:t>
            </a:r>
            <a:r>
              <a:rPr lang="en-US" sz="2700" dirty="0"/>
              <a:t>many moles of l</a:t>
            </a:r>
            <a:r>
              <a:rPr lang="en-US" sz="2700" baseline="-25000" dirty="0"/>
              <a:t>2</a:t>
            </a:r>
            <a:r>
              <a:rPr lang="en-US" sz="2700" dirty="0"/>
              <a:t> are formed using 10 moles of CO</a:t>
            </a:r>
            <a:r>
              <a:rPr lang="en-US" sz="2700" dirty="0" smtClean="0"/>
              <a:t>?</a:t>
            </a:r>
            <a:endParaRPr lang="en-US" sz="2700" dirty="0"/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2427288" algn="l"/>
                <a:tab pos="8435975" algn="r"/>
              </a:tabLst>
            </a:pPr>
            <a:r>
              <a:rPr lang="en-US" sz="2700" dirty="0" smtClean="0"/>
              <a:t>What </a:t>
            </a:r>
            <a:r>
              <a:rPr lang="en-US" sz="2700" dirty="0"/>
              <a:t>mass of </a:t>
            </a:r>
            <a:r>
              <a:rPr lang="en-US" sz="2700" dirty="0" smtClean="0"/>
              <a:t>CO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 </a:t>
            </a:r>
            <a:r>
              <a:rPr lang="en-US" sz="2700" dirty="0"/>
              <a:t>is formed using 20.04 g of </a:t>
            </a:r>
            <a:r>
              <a:rPr lang="en-US" sz="2700" dirty="0" smtClean="0"/>
              <a:t>l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O</a:t>
            </a:r>
            <a:r>
              <a:rPr lang="en-US" sz="2700" baseline="-25000" dirty="0" smtClean="0"/>
              <a:t>5</a:t>
            </a:r>
            <a:r>
              <a:rPr lang="en-US" sz="2700" dirty="0" smtClean="0"/>
              <a:t> and </a:t>
            </a:r>
            <a:r>
              <a:rPr lang="en-US" sz="2700" dirty="0"/>
              <a:t>excess CO?</a:t>
            </a:r>
          </a:p>
          <a:p>
            <a:pPr marL="896938" indent="-457200">
              <a:buClr>
                <a:srgbClr val="C00000"/>
              </a:buClr>
              <a:buFont typeface="+mj-lt"/>
              <a:buAutoNum type="romanLcPeriod"/>
              <a:tabLst>
                <a:tab pos="2427288" algn="l"/>
                <a:tab pos="8435975" algn="r"/>
              </a:tabLst>
            </a:pPr>
            <a:r>
              <a:rPr lang="en-US" sz="2700" dirty="0" smtClean="0"/>
              <a:t>What </a:t>
            </a:r>
            <a:r>
              <a:rPr lang="en-US" sz="2700" dirty="0"/>
              <a:t>mass of l</a:t>
            </a:r>
            <a:r>
              <a:rPr lang="en-US" sz="2700" baseline="-25000" dirty="0"/>
              <a:t>2</a:t>
            </a:r>
            <a:r>
              <a:rPr lang="en-US" sz="2700" dirty="0"/>
              <a:t> is formed using 21 g of CO and excess </a:t>
            </a:r>
            <a:r>
              <a:rPr lang="en-US" sz="2700" dirty="0" smtClean="0"/>
              <a:t>l</a:t>
            </a:r>
            <a:r>
              <a:rPr lang="en-US" sz="2700" baseline="-25000" dirty="0" smtClean="0"/>
              <a:t>2</a:t>
            </a:r>
            <a:r>
              <a:rPr lang="en-US" sz="2700" dirty="0" smtClean="0"/>
              <a:t>O</a:t>
            </a:r>
            <a:r>
              <a:rPr lang="en-US" sz="2700" baseline="-25000" dirty="0" smtClean="0"/>
              <a:t>5</a:t>
            </a:r>
            <a:r>
              <a:rPr lang="en-US" sz="2700" dirty="0"/>
              <a:t>?  </a:t>
            </a:r>
            <a:endParaRPr lang="en-US" sz="2700" baseline="-25000" dirty="0">
              <a:sym typeface="Wingdings 3" panose="05040102010807070707" pitchFamily="18" charset="2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ction Button: Back or Previous 4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79450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6.2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2427288" algn="l"/>
                <a:tab pos="8435975" algn="r"/>
              </a:tabLst>
            </a:pPr>
            <a:r>
              <a:rPr lang="en-US" sz="2700" dirty="0" smtClean="0"/>
              <a:t>168g </a:t>
            </a:r>
            <a:r>
              <a:rPr lang="en-US" sz="2700" dirty="0"/>
              <a:t>of iron reacts with excess oxygen to form </a:t>
            </a:r>
            <a:r>
              <a:rPr lang="en-US" sz="2700" dirty="0" smtClean="0"/>
              <a:t>232g </a:t>
            </a:r>
            <a:r>
              <a:rPr lang="en-US" sz="2700" dirty="0"/>
              <a:t>of an oxide of iron, 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dirty="0" smtClean="0"/>
              <a:t>	iron </a:t>
            </a:r>
            <a:r>
              <a:rPr lang="en-US" sz="2700" dirty="0"/>
              <a:t>+ oxygen </a:t>
            </a:r>
            <a:r>
              <a:rPr lang="en-US" sz="2700" dirty="0" smtClean="0">
                <a:sym typeface="Wingdings 3" panose="05040102010807070707" pitchFamily="18" charset="2"/>
              </a:rPr>
              <a:t> </a:t>
            </a:r>
            <a:r>
              <a:rPr lang="en-US" sz="2700" dirty="0" smtClean="0"/>
              <a:t>iron oxide</a:t>
            </a:r>
            <a:br>
              <a:rPr lang="en-US" sz="2700" dirty="0" smtClean="0"/>
            </a:br>
            <a:r>
              <a:rPr lang="en-US" sz="2700" b="1" dirty="0" smtClean="0"/>
              <a:t>a</a:t>
            </a:r>
            <a:r>
              <a:rPr lang="en-US" sz="2700" b="1" dirty="0"/>
              <a:t>.</a:t>
            </a:r>
            <a:r>
              <a:rPr lang="en-US" sz="2700" dirty="0"/>
              <a:t> Calculate the mass of oxygen in the iron </a:t>
            </a:r>
            <a:r>
              <a:rPr lang="en-US" sz="2700" dirty="0" smtClean="0"/>
              <a:t>oxide	[1]</a:t>
            </a:r>
            <a:br>
              <a:rPr lang="en-US" sz="2700" dirty="0" smtClean="0"/>
            </a:br>
            <a:r>
              <a:rPr lang="en-US" sz="2700" b="1" dirty="0" smtClean="0"/>
              <a:t>b</a:t>
            </a:r>
            <a:r>
              <a:rPr lang="en-US" sz="2700" b="1" dirty="0"/>
              <a:t>.</a:t>
            </a:r>
            <a:r>
              <a:rPr lang="en-US" sz="2700" dirty="0"/>
              <a:t> Calculate the moles of oxygen in the </a:t>
            </a:r>
            <a:r>
              <a:rPr lang="en-US" sz="2700" dirty="0" smtClean="0"/>
              <a:t>oxide</a:t>
            </a:r>
            <a:r>
              <a:rPr lang="en-US" sz="2700" dirty="0"/>
              <a:t>	[1]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c</a:t>
            </a:r>
            <a:r>
              <a:rPr lang="en-US" sz="2700" dirty="0"/>
              <a:t>. Calculate the moles of iron in the iron </a:t>
            </a:r>
            <a:r>
              <a:rPr lang="en-US" sz="2700" dirty="0" smtClean="0"/>
              <a:t>oxide</a:t>
            </a:r>
            <a:r>
              <a:rPr lang="en-US" sz="2700" dirty="0"/>
              <a:t>	[1]</a:t>
            </a:r>
            <a:r>
              <a:rPr lang="en-US" sz="2700" dirty="0" smtClean="0"/>
              <a:t/>
            </a:r>
            <a:br>
              <a:rPr lang="en-US" sz="2700" dirty="0" smtClean="0"/>
            </a:br>
            <a:r>
              <a:rPr lang="en-US" sz="2700" b="1" dirty="0" smtClean="0"/>
              <a:t>d</a:t>
            </a:r>
            <a:r>
              <a:rPr lang="en-US" sz="2700" dirty="0"/>
              <a:t>. Calculate the ratio of the iron to oxygen to give the formula of this oxide of </a:t>
            </a:r>
            <a:r>
              <a:rPr lang="en-US" sz="2700" dirty="0" smtClean="0"/>
              <a:t>iron, ratio _______ formula ____________________	[</a:t>
            </a:r>
            <a:r>
              <a:rPr lang="en-US" sz="2700" dirty="0"/>
              <a:t>1]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7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2427288" algn="l"/>
                <a:tab pos="8435975" algn="r"/>
              </a:tabLst>
            </a:pPr>
            <a:r>
              <a:rPr lang="en-US" sz="2700" dirty="0" smtClean="0"/>
              <a:t>Use </a:t>
            </a:r>
            <a:r>
              <a:rPr lang="en-US" sz="2700" dirty="0"/>
              <a:t>the equation in 1. a. iii. to calculate the mass of CCI</a:t>
            </a:r>
            <a:r>
              <a:rPr lang="en-US" sz="2700" baseline="-25000" dirty="0"/>
              <a:t>4</a:t>
            </a:r>
            <a:r>
              <a:rPr lang="en-US" sz="2700" dirty="0"/>
              <a:t> formed from 2 moles of Cl in the presence </a:t>
            </a:r>
            <a:r>
              <a:rPr lang="en-US" sz="2700" dirty="0" smtClean="0"/>
              <a:t>of excess </a:t>
            </a:r>
            <a:r>
              <a:rPr lang="en-US" sz="2700" dirty="0"/>
              <a:t>CS</a:t>
            </a:r>
            <a:r>
              <a:rPr lang="en-US" sz="2700" baseline="-25000" dirty="0"/>
              <a:t>2</a:t>
            </a:r>
            <a:r>
              <a:rPr lang="en-US" sz="2700" dirty="0"/>
              <a:t>.</a:t>
            </a:r>
            <a:endParaRPr lang="en-US" sz="2700" baseline="-25000" dirty="0">
              <a:sym typeface="Wingdings 3" panose="05040102010807070707" pitchFamily="18" charset="2"/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ction Button: Back or Previous 4">
            <a:hlinkClick r:id="" action="ppaction://hlinkshowjump?jump=lastslideviewed" highlightClick="1"/>
          </p:cNvPr>
          <p:cNvSpPr/>
          <p:nvPr/>
        </p:nvSpPr>
        <p:spPr>
          <a:xfrm>
            <a:off x="8460432" y="1700808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15476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6.3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2427288" algn="l"/>
                <a:tab pos="8435975" algn="r"/>
              </a:tabLst>
            </a:pPr>
            <a:r>
              <a:rPr lang="en-US" sz="2200" dirty="0"/>
              <a:t>Complete these </a:t>
            </a:r>
            <a:r>
              <a:rPr lang="en-US" sz="2200" dirty="0" smtClean="0"/>
              <a:t>relationships:</a:t>
            </a:r>
            <a:br>
              <a:rPr lang="en-US" sz="2200" dirty="0" smtClean="0"/>
            </a:br>
            <a:r>
              <a:rPr lang="en-US" sz="2200" b="1" dirty="0" smtClean="0"/>
              <a:t>a</a:t>
            </a:r>
            <a:r>
              <a:rPr lang="en-US" sz="2200" dirty="0"/>
              <a:t>. 1 dm</a:t>
            </a:r>
            <a:r>
              <a:rPr lang="en-US" sz="2200" baseline="30000" dirty="0"/>
              <a:t>3</a:t>
            </a:r>
            <a:r>
              <a:rPr lang="en-US" sz="2200" dirty="0"/>
              <a:t> </a:t>
            </a:r>
            <a:r>
              <a:rPr lang="en-US" sz="2200" dirty="0" smtClean="0"/>
              <a:t>= ____________ 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.	[1]</a:t>
            </a:r>
            <a:br>
              <a:rPr lang="en-US" sz="2200" dirty="0" smtClean="0"/>
            </a:br>
            <a:r>
              <a:rPr lang="en-US" sz="2200" b="1" dirty="0" smtClean="0"/>
              <a:t>b</a:t>
            </a:r>
            <a:r>
              <a:rPr lang="en-US" sz="2200" dirty="0"/>
              <a:t>. One mole of gas at </a:t>
            </a:r>
            <a:r>
              <a:rPr lang="en-US" sz="2200" dirty="0" err="1" smtClean="0"/>
              <a:t>r.t.p</a:t>
            </a:r>
            <a:r>
              <a:rPr lang="en-US" sz="2200" dirty="0" smtClean="0"/>
              <a:t> occupies _________ dm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.</a:t>
            </a:r>
            <a:r>
              <a:rPr lang="en-US" sz="2200" dirty="0"/>
              <a:t> 	[1]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b="1" dirty="0" smtClean="0"/>
              <a:t>c</a:t>
            </a:r>
            <a:r>
              <a:rPr lang="en-US" sz="2200" dirty="0"/>
              <a:t>. Volume of gas at </a:t>
            </a:r>
            <a:r>
              <a:rPr lang="en-US" sz="2200" dirty="0" err="1"/>
              <a:t>r.t.p</a:t>
            </a:r>
            <a:r>
              <a:rPr lang="en-US" sz="2200" dirty="0"/>
              <a:t>. in dm</a:t>
            </a:r>
            <a:r>
              <a:rPr lang="en-US" sz="2200" baseline="30000" dirty="0"/>
              <a:t>3</a:t>
            </a:r>
            <a:r>
              <a:rPr lang="en-US" sz="2200" dirty="0"/>
              <a:t> = </a:t>
            </a:r>
            <a:r>
              <a:rPr lang="en-US" sz="2200" dirty="0" smtClean="0"/>
              <a:t>______ x ______</a:t>
            </a:r>
            <a:r>
              <a:rPr lang="en-US" sz="2200" dirty="0"/>
              <a:t>	[</a:t>
            </a:r>
            <a:r>
              <a:rPr lang="en-US" sz="2200" dirty="0" smtClean="0"/>
              <a:t>1]</a:t>
            </a:r>
            <a:br>
              <a:rPr lang="en-US" sz="2200" dirty="0" smtClean="0"/>
            </a:br>
            <a:r>
              <a:rPr lang="en-US" sz="2200" b="1" dirty="0" smtClean="0"/>
              <a:t>d</a:t>
            </a:r>
            <a:r>
              <a:rPr lang="en-US" sz="2200" dirty="0"/>
              <a:t>. Moles of gas at </a:t>
            </a:r>
            <a:r>
              <a:rPr lang="en-US" sz="2200" dirty="0" err="1"/>
              <a:t>r.t.p</a:t>
            </a:r>
            <a:r>
              <a:rPr lang="en-US" sz="2200" dirty="0"/>
              <a:t>. </a:t>
            </a:r>
            <a:r>
              <a:rPr lang="en-US" sz="2200" dirty="0" smtClean="0"/>
              <a:t>= _________________</a:t>
            </a:r>
            <a:r>
              <a:rPr lang="en-US" sz="2200" dirty="0"/>
              <a:t>	[1</a:t>
            </a:r>
            <a:r>
              <a:rPr lang="en-US" sz="2200" dirty="0" smtClean="0"/>
              <a:t>]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2427288" algn="l"/>
                <a:tab pos="8435975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 table to show the mass, moles, or volume of different gases</a:t>
            </a:r>
            <a:r>
              <a:rPr lang="en-US" sz="2200" dirty="0" smtClean="0"/>
              <a:t>.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5440192"/>
              </p:ext>
            </p:extLst>
          </p:nvPr>
        </p:nvGraphicFramePr>
        <p:xfrm>
          <a:off x="323529" y="3573016"/>
          <a:ext cx="8280920" cy="268224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6028"/>
                <a:gridCol w="1122836"/>
                <a:gridCol w="1459688"/>
                <a:gridCol w="1656184"/>
                <a:gridCol w="165618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0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gas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 of gas / g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Moles of</a:t>
                      </a:r>
                      <a:r>
                        <a:rPr lang="en-GB" sz="20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gas / </a:t>
                      </a:r>
                      <a:r>
                        <a:rPr lang="en-GB" sz="2000" b="1" baseline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Volume</a:t>
                      </a:r>
                      <a:r>
                        <a:rPr lang="en-GB" sz="2000" b="1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gas / dm</a:t>
                      </a:r>
                      <a:r>
                        <a:rPr lang="en-GB" sz="2000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Ammonia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8.5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Oxygen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480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Carbon dioxide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3.08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Hydrogen chloride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ethane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4951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6.3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052736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3"/>
              <a:tabLst>
                <a:tab pos="2427288" algn="l"/>
                <a:tab pos="8435975" algn="r"/>
              </a:tabLst>
            </a:pPr>
            <a:r>
              <a:rPr lang="en-US" sz="2000" dirty="0"/>
              <a:t>Nitrogen(</a:t>
            </a:r>
            <a:r>
              <a:rPr lang="en-US" sz="2000" i="1" dirty="0"/>
              <a:t>l</a:t>
            </a:r>
            <a:r>
              <a:rPr lang="en-US" sz="2000" dirty="0"/>
              <a:t>) oxide, </a:t>
            </a:r>
            <a:r>
              <a:rPr lang="en-US" sz="2000" dirty="0" smtClean="0"/>
              <a:t>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O, </a:t>
            </a:r>
            <a:r>
              <a:rPr lang="en-US" sz="2000" dirty="0"/>
              <a:t>decomposes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when </a:t>
            </a:r>
            <a:r>
              <a:rPr lang="en-US" sz="2000" dirty="0"/>
              <a:t>heated to form two other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gases</a:t>
            </a:r>
            <a:r>
              <a:rPr lang="en-US" sz="2000" dirty="0"/>
              <a:t>. </a:t>
            </a:r>
            <a:r>
              <a:rPr lang="en-US" sz="2000" dirty="0" smtClean="0"/>
              <a:t>The </a:t>
            </a:r>
            <a:r>
              <a:rPr lang="en-US" sz="2000" dirty="0"/>
              <a:t>graph shows how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volume </a:t>
            </a:r>
            <a:r>
              <a:rPr lang="en-US" sz="2000" dirty="0"/>
              <a:t>of </a:t>
            </a:r>
            <a:r>
              <a:rPr lang="en-US" sz="2000" dirty="0" smtClean="0"/>
              <a:t>gas </a:t>
            </a:r>
            <a:r>
              <a:rPr lang="en-US" sz="2000" dirty="0"/>
              <a:t>(corrected to </a:t>
            </a:r>
            <a:r>
              <a:rPr lang="en-US" sz="2000" dirty="0" err="1"/>
              <a:t>r.t.p</a:t>
            </a:r>
            <a:r>
              <a:rPr lang="en-US" sz="2000" dirty="0"/>
              <a:t>.)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changes during </a:t>
            </a:r>
            <a:r>
              <a:rPr lang="en-US" sz="2000" dirty="0"/>
              <a:t>the decomposition</a:t>
            </a:r>
            <a:r>
              <a:rPr lang="en-US" sz="2000" dirty="0" smtClean="0"/>
              <a:t>.</a:t>
            </a: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2427288" algn="l"/>
                <a:tab pos="8435975" algn="r"/>
              </a:tabLst>
            </a:pPr>
            <a:r>
              <a:rPr lang="en-US" sz="2000" dirty="0" smtClean="0"/>
              <a:t>Deduce </a:t>
            </a:r>
            <a:r>
              <a:rPr lang="en-US" sz="2000" dirty="0"/>
              <a:t>the </a:t>
            </a:r>
            <a:r>
              <a:rPr lang="en-US" sz="2000" dirty="0" smtClean="0"/>
              <a:t>volume </a:t>
            </a:r>
            <a:r>
              <a:rPr lang="en-US" sz="2000" dirty="0"/>
              <a:t>of nitrogen(l)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oxide at </a:t>
            </a:r>
            <a:r>
              <a:rPr lang="en-US" sz="2000" dirty="0"/>
              <a:t>the start of the experiment</a:t>
            </a:r>
            <a:r>
              <a:rPr lang="en-US" sz="2000" dirty="0" smtClean="0"/>
              <a:t>.</a:t>
            </a:r>
            <a:r>
              <a:rPr lang="en-US" sz="2000" dirty="0"/>
              <a:t> [1</a:t>
            </a:r>
            <a:r>
              <a:rPr lang="en-US" sz="2000" dirty="0" smtClean="0"/>
              <a:t>]</a:t>
            </a: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2427288" algn="l"/>
                <a:tab pos="8435975" algn="r"/>
              </a:tabLst>
            </a:pPr>
            <a:r>
              <a:rPr lang="en-US" sz="2000" dirty="0" smtClean="0"/>
              <a:t>Deduce </a:t>
            </a:r>
            <a:r>
              <a:rPr lang="en-US" sz="2000" dirty="0"/>
              <a:t>the volume of gases present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at the </a:t>
            </a:r>
            <a:r>
              <a:rPr lang="en-US" sz="2000" dirty="0"/>
              <a:t>end of the </a:t>
            </a:r>
            <a:r>
              <a:rPr lang="en-US" sz="2000" dirty="0" smtClean="0"/>
              <a:t>experiment             [1]</a:t>
            </a: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2427288" algn="l"/>
                <a:tab pos="8435975" algn="r"/>
              </a:tabLst>
            </a:pPr>
            <a:r>
              <a:rPr lang="en-US" sz="2000" dirty="0" smtClean="0"/>
              <a:t>Deduce </a:t>
            </a:r>
            <a:r>
              <a:rPr lang="en-US" sz="2000" dirty="0"/>
              <a:t>the ratio volume of gas at start: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volume </a:t>
            </a:r>
            <a:r>
              <a:rPr lang="en-US" sz="2000" dirty="0"/>
              <a:t>of gases at the end</a:t>
            </a:r>
            <a:r>
              <a:rPr lang="en-US" sz="2000" dirty="0" smtClean="0"/>
              <a:t>.	[1]</a:t>
            </a:r>
            <a:endParaRPr lang="en-US" sz="20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2427288" algn="l"/>
                <a:tab pos="8435975" algn="r"/>
              </a:tabLst>
            </a:pPr>
            <a:r>
              <a:rPr lang="en-US" sz="2000" dirty="0" smtClean="0"/>
              <a:t>Use </a:t>
            </a:r>
            <a:r>
              <a:rPr lang="en-US" sz="2000" dirty="0"/>
              <a:t>this ratio to complete the balanced equation for this reaction.</a:t>
            </a:r>
          </a:p>
          <a:p>
            <a:pPr>
              <a:buClr>
                <a:srgbClr val="C00000"/>
              </a:buClr>
              <a:tabLst>
                <a:tab pos="1336675" algn="l"/>
                <a:tab pos="8435975" algn="r"/>
              </a:tabLst>
            </a:pPr>
            <a:r>
              <a:rPr lang="en-US" sz="2000" dirty="0" smtClean="0"/>
              <a:t>	__________ 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O(</a:t>
            </a:r>
            <a:r>
              <a:rPr lang="en-US" sz="2000" i="1" dirty="0" smtClean="0"/>
              <a:t>g</a:t>
            </a:r>
            <a:r>
              <a:rPr lang="en-US" sz="2000" dirty="0"/>
              <a:t>) </a:t>
            </a:r>
            <a:r>
              <a:rPr lang="en-US" sz="2000" dirty="0" smtClean="0">
                <a:sym typeface="Wingdings 3" panose="05040102010807070707" pitchFamily="18" charset="2"/>
              </a:rPr>
              <a:t> </a:t>
            </a:r>
            <a:r>
              <a:rPr lang="en-US" sz="2000" dirty="0" smtClean="0"/>
              <a:t>________ N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(</a:t>
            </a:r>
            <a:r>
              <a:rPr lang="en-US" sz="2000" i="1" dirty="0" smtClean="0"/>
              <a:t>g</a:t>
            </a:r>
            <a:r>
              <a:rPr lang="en-US" sz="2000" dirty="0"/>
              <a:t>) + </a:t>
            </a:r>
            <a:r>
              <a:rPr lang="en-US" sz="2000" dirty="0" smtClean="0"/>
              <a:t>O</a:t>
            </a:r>
            <a:r>
              <a:rPr lang="en-US" sz="2000" baseline="-25000" dirty="0" smtClean="0"/>
              <a:t>2 </a:t>
            </a:r>
            <a:r>
              <a:rPr lang="en-US" sz="2000" dirty="0" smtClean="0"/>
              <a:t>(</a:t>
            </a:r>
            <a:r>
              <a:rPr lang="en-US" sz="2000" i="1" dirty="0" smtClean="0"/>
              <a:t>g</a:t>
            </a:r>
            <a:r>
              <a:rPr lang="en-US" sz="2000" dirty="0" smtClean="0"/>
              <a:t>)	[1]</a:t>
            </a:r>
            <a:br>
              <a:rPr lang="en-US" sz="2000" dirty="0" smtClean="0"/>
            </a:br>
            <a:r>
              <a:rPr lang="en-US" sz="20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1336675" algn="l"/>
                <a:tab pos="8435975" algn="r"/>
              </a:tabLst>
            </a:pPr>
            <a:r>
              <a:rPr lang="en-US" sz="2000" dirty="0" smtClean="0"/>
              <a:t>Propane </a:t>
            </a:r>
            <a:r>
              <a:rPr lang="en-US" sz="2000" dirty="0"/>
              <a:t>burns in excess oxygen to form carbon dioxide and water.</a:t>
            </a:r>
          </a:p>
          <a:p>
            <a:pPr>
              <a:buClr>
                <a:srgbClr val="C00000"/>
              </a:buClr>
              <a:tabLst>
                <a:tab pos="1336675" algn="l"/>
                <a:tab pos="8435975" algn="r"/>
              </a:tabLst>
            </a:pPr>
            <a:r>
              <a:rPr lang="en-US" sz="2000" b="1" dirty="0" smtClean="0">
                <a:solidFill>
                  <a:srgbClr val="FF0000"/>
                </a:solidFill>
              </a:rPr>
              <a:t>	C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8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+ </a:t>
            </a:r>
            <a:r>
              <a:rPr lang="en-US" sz="2000" b="1" dirty="0" smtClean="0">
                <a:solidFill>
                  <a:srgbClr val="FF0000"/>
                </a:solidFill>
              </a:rPr>
              <a:t>5O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000" b="1" dirty="0" smtClean="0">
                <a:solidFill>
                  <a:srgbClr val="FF0000"/>
                </a:solidFill>
              </a:rPr>
              <a:t> 3CO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+ </a:t>
            </a:r>
            <a:r>
              <a:rPr lang="en-US" sz="2000" b="1" dirty="0" smtClean="0">
                <a:solidFill>
                  <a:srgbClr val="FF0000"/>
                </a:solidFill>
              </a:rPr>
              <a:t>4H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O(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</a:t>
            </a:r>
          </a:p>
          <a:p>
            <a:pPr>
              <a:buClr>
                <a:srgbClr val="C00000"/>
              </a:buClr>
              <a:tabLst>
                <a:tab pos="1336675" algn="l"/>
                <a:tab pos="7983538" algn="r"/>
              </a:tabLst>
            </a:pPr>
            <a:r>
              <a:rPr lang="en-US" sz="2000" dirty="0" smtClean="0"/>
              <a:t>Calculate </a:t>
            </a:r>
            <a:r>
              <a:rPr lang="en-US" sz="2000" dirty="0"/>
              <a:t>the volume of </a:t>
            </a:r>
            <a:r>
              <a:rPr lang="en-US" sz="2000" dirty="0" smtClean="0"/>
              <a:t>CO</a:t>
            </a:r>
            <a:r>
              <a:rPr lang="en-US" sz="2000" baseline="-25000" dirty="0" smtClean="0"/>
              <a:t>2</a:t>
            </a:r>
            <a:r>
              <a:rPr lang="en-US" sz="2000" dirty="0" smtClean="0"/>
              <a:t>(</a:t>
            </a:r>
            <a:r>
              <a:rPr lang="en-US" sz="2000" i="1" dirty="0" smtClean="0"/>
              <a:t>g</a:t>
            </a:r>
            <a:r>
              <a:rPr lang="en-US" sz="2000" dirty="0"/>
              <a:t>) formed when 8.8 g of propane are completely burnt. </a:t>
            </a:r>
            <a:r>
              <a:rPr lang="en-US" sz="2000" dirty="0" smtClean="0"/>
              <a:t>	[</a:t>
            </a:r>
            <a:r>
              <a:rPr lang="en-US" sz="2000" dirty="0"/>
              <a:t>3</a:t>
            </a:r>
            <a:r>
              <a:rPr lang="en-US" sz="2000" dirty="0" smtClean="0"/>
              <a:t>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486" y="1196751"/>
            <a:ext cx="3700995" cy="2880321"/>
          </a:xfrm>
          <a:prstGeom prst="rect">
            <a:avLst/>
          </a:prstGeom>
        </p:spPr>
      </p:pic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39554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6.4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444224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buFont typeface="+mj-lt"/>
              <a:buAutoNum type="arabicPeriod"/>
              <a:tabLst>
                <a:tab pos="3938588" algn="l"/>
                <a:tab pos="8435975" algn="r"/>
              </a:tabLst>
            </a:pPr>
            <a:r>
              <a:rPr lang="en-US" sz="2200" dirty="0" smtClean="0"/>
              <a:t>Complete </a:t>
            </a:r>
            <a:r>
              <a:rPr lang="en-US" sz="2200" dirty="0"/>
              <a:t>these relationships for a solute in solution, </a:t>
            </a:r>
            <a:endParaRPr lang="en-US" sz="2200" dirty="0" smtClean="0"/>
          </a:p>
          <a:p>
            <a:pPr>
              <a:lnSpc>
                <a:spcPts val="1400"/>
              </a:lnSpc>
              <a:buClr>
                <a:srgbClr val="C00000"/>
              </a:buClr>
              <a:tabLst>
                <a:tab pos="3938588" algn="l"/>
                <a:tab pos="8435975" algn="r"/>
              </a:tabLst>
            </a:pP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	    </a:t>
            </a:r>
            <a:r>
              <a:rPr lang="en-US" sz="2200" u="sng" dirty="0" smtClean="0"/>
              <a:t>amount </a:t>
            </a:r>
            <a:r>
              <a:rPr lang="en-US" sz="2200" u="sng" dirty="0"/>
              <a:t>of </a:t>
            </a:r>
            <a:r>
              <a:rPr lang="en-US" sz="2200" u="sng" dirty="0" smtClean="0"/>
              <a:t>solute in …………..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      </a:t>
            </a:r>
            <a:r>
              <a:rPr lang="en-US" sz="2200" b="1" dirty="0"/>
              <a:t>a</a:t>
            </a:r>
            <a:r>
              <a:rPr lang="en-US" sz="2200" b="1" dirty="0" smtClean="0"/>
              <a:t>:</a:t>
            </a:r>
            <a:r>
              <a:rPr lang="en-US" sz="2200" dirty="0" smtClean="0"/>
              <a:t> concentration </a:t>
            </a:r>
            <a:r>
              <a:rPr lang="en-US" sz="2200" dirty="0"/>
              <a:t>in </a:t>
            </a:r>
            <a:r>
              <a:rPr lang="en-US" sz="2200" dirty="0" err="1" smtClean="0"/>
              <a:t>mol</a:t>
            </a:r>
            <a:r>
              <a:rPr lang="en-US" sz="2200" dirty="0" smtClean="0"/>
              <a:t>/dm</a:t>
            </a:r>
            <a:r>
              <a:rPr lang="en-US" sz="2200" baseline="30000" dirty="0" smtClean="0"/>
              <a:t>3 </a:t>
            </a:r>
            <a:r>
              <a:rPr lang="en-US" sz="2200" dirty="0" smtClean="0"/>
              <a:t>=  	[3]	    __________ in __________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200" dirty="0" smtClean="0"/>
              <a:t>      </a:t>
            </a:r>
            <a:r>
              <a:rPr lang="en-US" sz="2200" b="1" dirty="0" smtClean="0"/>
              <a:t>b.</a:t>
            </a:r>
            <a:r>
              <a:rPr lang="en-US" sz="2200" dirty="0" smtClean="0"/>
              <a:t> amount of solute (moles) =	[1]</a:t>
            </a:r>
            <a:br>
              <a:rPr lang="en-US" sz="2200" dirty="0" smtClean="0"/>
            </a:br>
            <a:r>
              <a:rPr lang="en-US" sz="2200" dirty="0" smtClean="0"/>
              <a:t>      </a:t>
            </a:r>
            <a:r>
              <a:rPr lang="en-US" sz="2200" b="1" dirty="0" smtClean="0"/>
              <a:t>c</a:t>
            </a:r>
            <a:r>
              <a:rPr lang="en-US" sz="2200" b="1" dirty="0"/>
              <a:t>.</a:t>
            </a:r>
            <a:r>
              <a:rPr lang="en-US" sz="2200" dirty="0"/>
              <a:t> volume of solution (dm3) </a:t>
            </a:r>
            <a:r>
              <a:rPr lang="en-US" sz="2200" dirty="0" smtClean="0"/>
              <a:t>=	[</a:t>
            </a:r>
            <a:r>
              <a:rPr lang="en-US" sz="2200" dirty="0"/>
              <a:t>1]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2427288" algn="l"/>
                <a:tab pos="8435975" algn="r"/>
              </a:tabLst>
            </a:pPr>
            <a:r>
              <a:rPr lang="en-US" sz="2200" b="1" dirty="0" smtClean="0"/>
              <a:t>a.</a:t>
            </a:r>
            <a:r>
              <a:rPr lang="en-US" sz="2200" dirty="0" smtClean="0"/>
              <a:t> Change </a:t>
            </a:r>
            <a:r>
              <a:rPr lang="en-US" sz="2200" dirty="0"/>
              <a:t>these values into </a:t>
            </a:r>
            <a:r>
              <a:rPr lang="en-US" sz="2200" dirty="0" smtClean="0"/>
              <a:t>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.</a:t>
            </a:r>
            <a:br>
              <a:rPr lang="en-US" sz="2200" dirty="0" smtClean="0"/>
            </a:br>
            <a:r>
              <a:rPr lang="en-US" sz="2200" dirty="0" smtClean="0"/>
              <a:t>   </a:t>
            </a:r>
            <a:r>
              <a:rPr lang="en-US" sz="2200" dirty="0" err="1" smtClean="0"/>
              <a:t>i</a:t>
            </a:r>
            <a:r>
              <a:rPr lang="en-US" sz="2200" dirty="0"/>
              <a:t>. 0.2 </a:t>
            </a:r>
            <a:r>
              <a:rPr lang="en-US" sz="2200" dirty="0" smtClean="0"/>
              <a:t>dm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_____________   [1]   ii</a:t>
            </a:r>
            <a:r>
              <a:rPr lang="en-US" sz="2200" dirty="0"/>
              <a:t>. 0.04 </a:t>
            </a:r>
            <a:r>
              <a:rPr lang="en-US" sz="2200" dirty="0" smtClean="0"/>
              <a:t>dm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_________	[</a:t>
            </a:r>
            <a:r>
              <a:rPr lang="en-US" sz="2200" dirty="0"/>
              <a:t>1]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200" dirty="0" smtClean="0"/>
              <a:t>         iii.3.5 dm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_____________   [</a:t>
            </a:r>
            <a:r>
              <a:rPr lang="en-US" sz="2200" dirty="0"/>
              <a:t>1</a:t>
            </a:r>
            <a:r>
              <a:rPr lang="en-US" sz="2200" dirty="0" smtClean="0"/>
              <a:t>]  iv</a:t>
            </a:r>
            <a:r>
              <a:rPr lang="en-US" sz="2200" dirty="0"/>
              <a:t>. 0.008 </a:t>
            </a:r>
            <a:r>
              <a:rPr lang="en-US" sz="2200" dirty="0" smtClean="0"/>
              <a:t>dm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________	[</a:t>
            </a:r>
            <a:r>
              <a:rPr lang="en-US" sz="2200" dirty="0"/>
              <a:t>1]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200" dirty="0" smtClean="0"/>
              <a:t>      </a:t>
            </a:r>
            <a:r>
              <a:rPr lang="en-US" sz="2200" b="1" dirty="0" smtClean="0"/>
              <a:t>b</a:t>
            </a:r>
            <a:r>
              <a:rPr lang="en-US" sz="2200" dirty="0"/>
              <a:t>. Change these values into dm</a:t>
            </a:r>
            <a:r>
              <a:rPr lang="en-US" sz="2200" baseline="30000" dirty="0"/>
              <a:t>3</a:t>
            </a:r>
            <a:r>
              <a:rPr lang="en-US" sz="2200" dirty="0"/>
              <a:t>.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200" dirty="0" smtClean="0"/>
              <a:t>          </a:t>
            </a:r>
            <a:r>
              <a:rPr lang="en-US" sz="2200" dirty="0" err="1" smtClean="0"/>
              <a:t>i</a:t>
            </a:r>
            <a:r>
              <a:rPr lang="en-US" sz="2200" dirty="0"/>
              <a:t>. </a:t>
            </a:r>
            <a:r>
              <a:rPr lang="en-US" sz="2200" dirty="0" smtClean="0"/>
              <a:t>25 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_____________   [1]   ii. </a:t>
            </a:r>
            <a:r>
              <a:rPr lang="en-US" sz="2200" dirty="0" smtClean="0"/>
              <a:t>750 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_________	[</a:t>
            </a:r>
            <a:r>
              <a:rPr lang="en-US" sz="2200" dirty="0" smtClean="0"/>
              <a:t>1]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200" dirty="0"/>
              <a:t> </a:t>
            </a:r>
            <a:r>
              <a:rPr lang="en-US" sz="2200" dirty="0" smtClean="0"/>
              <a:t>        iii.4000 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___________   </a:t>
            </a:r>
            <a:r>
              <a:rPr lang="en-US" sz="2200" dirty="0"/>
              <a:t>[1]  </a:t>
            </a:r>
            <a:r>
              <a:rPr lang="en-US" sz="2200" dirty="0" smtClean="0"/>
              <a:t> iv</a:t>
            </a:r>
            <a:r>
              <a:rPr lang="en-US" sz="2200" dirty="0"/>
              <a:t>. </a:t>
            </a:r>
            <a:r>
              <a:rPr lang="en-US" sz="2200" dirty="0" smtClean="0"/>
              <a:t>156 cm</a:t>
            </a:r>
            <a:r>
              <a:rPr lang="en-US" sz="2200" baseline="30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________	[1</a:t>
            </a:r>
            <a:r>
              <a:rPr lang="en-US" sz="2200" dirty="0" smtClean="0"/>
              <a:t>]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92179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6.4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buFont typeface="+mj-lt"/>
              <a:buAutoNum type="arabicPeriod" startAt="3"/>
              <a:tabLst>
                <a:tab pos="2427288" algn="l"/>
                <a:tab pos="8435975" algn="r"/>
              </a:tabLst>
            </a:pPr>
            <a:r>
              <a:rPr lang="en-US" sz="2200" dirty="0"/>
              <a:t>Complete the table to show the moles and mass of solute and the concentrations</a:t>
            </a:r>
            <a:r>
              <a:rPr lang="en-US" sz="2200" dirty="0" smtClean="0"/>
              <a:t>.		[6]</a:t>
            </a:r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endParaRPr lang="en-US" sz="2200" dirty="0"/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endParaRPr lang="en-US" sz="2200" dirty="0" smtClean="0"/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endParaRPr lang="en-US" sz="2200" dirty="0"/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endParaRPr lang="en-US" sz="2200" dirty="0" smtClean="0"/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endParaRPr lang="en-US" sz="2200" dirty="0"/>
          </a:p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9641516"/>
              </p:ext>
            </p:extLst>
          </p:nvPr>
        </p:nvGraphicFramePr>
        <p:xfrm>
          <a:off x="251520" y="1916832"/>
          <a:ext cx="8280920" cy="45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86028"/>
                <a:gridCol w="998347"/>
                <a:gridCol w="1296144"/>
                <a:gridCol w="1656184"/>
                <a:gridCol w="1944217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Solute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20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of solute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Mass of solute / g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Volume of solution cm</a:t>
                      </a:r>
                      <a:r>
                        <a:rPr lang="en-GB" sz="2000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or dm</a:t>
                      </a:r>
                      <a:r>
                        <a:rPr lang="en-GB" sz="2000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Concentration of solution / </a:t>
                      </a:r>
                      <a:r>
                        <a:rPr lang="en-GB" sz="2000" b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</a:t>
                      </a: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 dm</a:t>
                      </a:r>
                      <a:r>
                        <a:rPr lang="en-GB" sz="2000" b="1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0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Sodium</a:t>
                      </a:r>
                      <a:r>
                        <a:rPr lang="en-GB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hydroxide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250cm</a:t>
                      </a:r>
                      <a:r>
                        <a:rPr lang="en-IE" sz="22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silver nitrate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200cm</a:t>
                      </a:r>
                      <a:r>
                        <a:rPr lang="en-IE" sz="22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copper(</a:t>
                      </a:r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ll</a:t>
                      </a:r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r>
                        <a:rPr lang="en-GB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Sulfate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0.125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Potassium</a:t>
                      </a:r>
                      <a:r>
                        <a:rPr lang="en-GB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sulfate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174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3.48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750cm</a:t>
                      </a:r>
                      <a:r>
                        <a:rPr lang="en-IE" sz="22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Ammonium</a:t>
                      </a:r>
                      <a:r>
                        <a:rPr lang="en-GB" sz="22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Chloride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53.5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5.0dm</a:t>
                      </a:r>
                      <a:r>
                        <a:rPr lang="en-IE" sz="2200" baseline="30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sulfuric acid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98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4.9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35669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6.4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2629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7288" algn="l"/>
                <a:tab pos="8435975" algn="r"/>
              </a:tabLst>
            </a:pPr>
            <a:r>
              <a:rPr lang="en-US" sz="28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2427288" algn="l"/>
                <a:tab pos="8435975" algn="r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solubility of copper(</a:t>
            </a:r>
            <a:r>
              <a:rPr lang="en-US" sz="2800" dirty="0" err="1"/>
              <a:t>ll</a:t>
            </a:r>
            <a:r>
              <a:rPr lang="en-US" sz="2800" dirty="0"/>
              <a:t>) fluoride, CuF</a:t>
            </a:r>
            <a:r>
              <a:rPr lang="en-US" sz="2800" baseline="-25000" dirty="0"/>
              <a:t>2</a:t>
            </a:r>
            <a:r>
              <a:rPr lang="en-US" sz="2800" dirty="0"/>
              <a:t>, in water is 4.54 x </a:t>
            </a:r>
            <a:r>
              <a:rPr lang="en-US" sz="2800" dirty="0" smtClean="0"/>
              <a:t>10</a:t>
            </a:r>
            <a:r>
              <a:rPr lang="en-US" sz="2800" baseline="30000" dirty="0" smtClean="0"/>
              <a:t>-1</a:t>
            </a:r>
            <a:r>
              <a:rPr lang="en-US" sz="2800" dirty="0" smtClean="0"/>
              <a:t> </a:t>
            </a:r>
            <a:r>
              <a:rPr lang="en-US" sz="2800" dirty="0" err="1" smtClean="0"/>
              <a:t>mol</a:t>
            </a:r>
            <a:r>
              <a:rPr lang="en-US" sz="2800" dirty="0" smtClean="0"/>
              <a:t>/dm</a:t>
            </a:r>
            <a:r>
              <a:rPr lang="en-US" sz="2800" baseline="30000" dirty="0" smtClean="0"/>
              <a:t>3</a:t>
            </a:r>
            <a:r>
              <a:rPr lang="en-US" sz="2800" dirty="0" smtClean="0"/>
              <a:t>.</a:t>
            </a:r>
            <a:br>
              <a:rPr lang="en-US" sz="2800" dirty="0" smtClean="0"/>
            </a:br>
            <a:r>
              <a:rPr lang="en-US" sz="2800" dirty="0" smtClean="0"/>
              <a:t>15 </a:t>
            </a:r>
            <a:r>
              <a:rPr lang="en-US" sz="2800" dirty="0"/>
              <a:t>g of copper(</a:t>
            </a:r>
            <a:r>
              <a:rPr lang="en-US" sz="2800" dirty="0" err="1"/>
              <a:t>ll</a:t>
            </a:r>
            <a:r>
              <a:rPr lang="en-US" sz="2800" dirty="0"/>
              <a:t>) fluoride was added to 200 cm</a:t>
            </a:r>
            <a:r>
              <a:rPr lang="en-US" sz="2800" baseline="30000" dirty="0"/>
              <a:t>3</a:t>
            </a:r>
            <a:r>
              <a:rPr lang="en-US" sz="2800" dirty="0"/>
              <a:t> of water and stirred until no more dissolved. Calculate the mass of copper(</a:t>
            </a:r>
            <a:r>
              <a:rPr lang="en-US" sz="2800" dirty="0" err="1"/>
              <a:t>ll</a:t>
            </a:r>
            <a:r>
              <a:rPr lang="en-US" sz="2800" dirty="0"/>
              <a:t>) fluoride </a:t>
            </a:r>
            <a:r>
              <a:rPr lang="en-US" sz="2800" dirty="0" smtClean="0"/>
              <a:t>remaining. </a:t>
            </a:r>
            <a:br>
              <a:rPr lang="en-US" sz="2800" dirty="0" smtClean="0"/>
            </a:br>
            <a:r>
              <a:rPr lang="en-US" sz="2800" dirty="0" err="1" smtClean="0"/>
              <a:t>A</a:t>
            </a:r>
            <a:r>
              <a:rPr lang="en-US" sz="2800" baseline="-25000" dirty="0" err="1" smtClean="0"/>
              <a:t>r</a:t>
            </a:r>
            <a:r>
              <a:rPr lang="en-US" sz="2800" dirty="0" smtClean="0"/>
              <a:t> </a:t>
            </a:r>
            <a:r>
              <a:rPr lang="en-US" sz="2800" dirty="0"/>
              <a:t>values: Cu = 64, F = </a:t>
            </a:r>
            <a:r>
              <a:rPr lang="en-US" sz="2800" dirty="0" smtClean="0"/>
              <a:t>19	[4]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2078433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6.5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07831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52425" indent="-352425">
              <a:buClr>
                <a:srgbClr val="C00000"/>
              </a:buClr>
              <a:buFont typeface="+mj-lt"/>
              <a:buAutoNum type="arabi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Complete </a:t>
            </a:r>
            <a:r>
              <a:rPr lang="en-US" dirty="0"/>
              <a:t>the following calculations to find the empirical </a:t>
            </a:r>
            <a:r>
              <a:rPr lang="en-US" dirty="0" smtClean="0"/>
              <a:t>formulae.</a:t>
            </a:r>
            <a:br>
              <a:rPr lang="en-US" dirty="0" smtClean="0"/>
            </a:br>
            <a:r>
              <a:rPr lang="en-US" b="1" dirty="0" smtClean="0"/>
              <a:t>a</a:t>
            </a:r>
            <a:r>
              <a:rPr lang="en-US" b="1" dirty="0"/>
              <a:t>.</a:t>
            </a:r>
            <a:r>
              <a:rPr lang="en-US" dirty="0"/>
              <a:t> A compound of lead and chlorine contains 20.7 g of lead and 14.2 g of </a:t>
            </a:r>
            <a:r>
              <a:rPr lang="en-US" dirty="0" smtClean="0"/>
              <a:t>chlorine. </a:t>
            </a:r>
            <a:r>
              <a:rPr lang="en-US" dirty="0" err="1" smtClean="0"/>
              <a:t>A</a:t>
            </a:r>
            <a:r>
              <a:rPr lang="en-US" baseline="-25000" dirty="0" err="1" smtClean="0"/>
              <a:t>r</a:t>
            </a:r>
            <a:r>
              <a:rPr lang="en-US" dirty="0" smtClean="0"/>
              <a:t> </a:t>
            </a:r>
            <a:r>
              <a:rPr lang="en-US" dirty="0"/>
              <a:t>values: </a:t>
            </a:r>
            <a:r>
              <a:rPr lang="en-US" dirty="0" err="1"/>
              <a:t>Pb</a:t>
            </a:r>
            <a:r>
              <a:rPr lang="en-US" dirty="0"/>
              <a:t> = 207, Cl = 35.5</a:t>
            </a:r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		moles </a:t>
            </a:r>
            <a:r>
              <a:rPr lang="en-US" dirty="0"/>
              <a:t>of </a:t>
            </a:r>
            <a:r>
              <a:rPr lang="en-US" dirty="0" err="1"/>
              <a:t>Pb</a:t>
            </a:r>
            <a:r>
              <a:rPr lang="en-US" dirty="0"/>
              <a:t> </a:t>
            </a:r>
            <a:r>
              <a:rPr lang="en-US" dirty="0" smtClean="0"/>
              <a:t>= _____________  </a:t>
            </a:r>
            <a:r>
              <a:rPr lang="en-US" dirty="0" err="1"/>
              <a:t>mol</a:t>
            </a:r>
            <a:r>
              <a:rPr lang="en-US" dirty="0"/>
              <a:t> moles of Cl </a:t>
            </a:r>
            <a:r>
              <a:rPr lang="en-US" dirty="0" smtClean="0"/>
              <a:t>= ___________ </a:t>
            </a:r>
            <a:r>
              <a:rPr lang="en-US" dirty="0" err="1" smtClean="0"/>
              <a:t>mol</a:t>
            </a:r>
            <a:r>
              <a:rPr lang="en-US" dirty="0" smtClean="0"/>
              <a:t>	[1]</a:t>
            </a:r>
          </a:p>
          <a:p>
            <a:pPr marL="352425" indent="-352425">
              <a:buClr>
                <a:srgbClr val="C00000"/>
              </a:buClr>
              <a:tabLst>
                <a:tab pos="2057400" algn="l"/>
                <a:tab pos="2601913" algn="l"/>
                <a:tab pos="4572000" algn="l"/>
                <a:tab pos="5116513" algn="l"/>
                <a:tab pos="8423275" algn="r"/>
              </a:tabLst>
            </a:pPr>
            <a:r>
              <a:rPr lang="en-US" dirty="0"/>
              <a:t>	</a:t>
            </a:r>
            <a:r>
              <a:rPr lang="en-US" dirty="0" smtClean="0"/>
              <a:t>Divide </a:t>
            </a:r>
            <a:r>
              <a:rPr lang="en-US" dirty="0"/>
              <a:t>by </a:t>
            </a:r>
            <a:r>
              <a:rPr lang="en-US" dirty="0" smtClean="0"/>
              <a:t>	</a:t>
            </a:r>
            <a:r>
              <a:rPr lang="en-US" dirty="0" err="1" smtClean="0"/>
              <a:t>Pb</a:t>
            </a:r>
            <a:r>
              <a:rPr lang="en-US" dirty="0" smtClean="0"/>
              <a:t> 	______________ 	Cl 	_______________ </a:t>
            </a:r>
            <a:br>
              <a:rPr lang="en-US" dirty="0" smtClean="0"/>
            </a:br>
            <a:r>
              <a:rPr lang="en-US" dirty="0" smtClean="0"/>
              <a:t>lowest number </a:t>
            </a:r>
            <a:br>
              <a:rPr lang="en-US" dirty="0" smtClean="0"/>
            </a:br>
            <a:r>
              <a:rPr lang="en-US" dirty="0" smtClean="0"/>
              <a:t>of </a:t>
            </a:r>
            <a:r>
              <a:rPr lang="en-US" dirty="0"/>
              <a:t>moles </a:t>
            </a:r>
            <a:r>
              <a:rPr lang="en-US" dirty="0" smtClean="0"/>
              <a:t> 		______________		_______________	[</a:t>
            </a:r>
            <a:r>
              <a:rPr lang="en-US" dirty="0"/>
              <a:t>1]</a:t>
            </a:r>
          </a:p>
          <a:p>
            <a:pPr>
              <a:buClr>
                <a:srgbClr val="C00000"/>
              </a:buClr>
              <a:tabLst>
                <a:tab pos="2057400" algn="l"/>
                <a:tab pos="2601913" algn="l"/>
                <a:tab pos="4572000" algn="l"/>
                <a:tab pos="5116513" algn="l"/>
                <a:tab pos="8423275" algn="r"/>
              </a:tabLst>
            </a:pPr>
            <a:r>
              <a:rPr lang="en-US" dirty="0"/>
              <a:t> </a:t>
            </a:r>
            <a:r>
              <a:rPr lang="en-US" dirty="0" smtClean="0"/>
              <a:t>     Result </a:t>
            </a:r>
            <a:r>
              <a:rPr lang="en-US" dirty="0"/>
              <a:t>of division = </a:t>
            </a:r>
            <a:r>
              <a:rPr lang="en-US" dirty="0" smtClean="0"/>
              <a:t>	______________ 	=	_______________</a:t>
            </a:r>
            <a:endParaRPr lang="en-US" dirty="0"/>
          </a:p>
          <a:p>
            <a:pPr>
              <a:buClr>
                <a:srgbClr val="C00000"/>
              </a:buClr>
              <a:tabLst>
                <a:tab pos="352425" algn="l"/>
                <a:tab pos="2057400" algn="l"/>
                <a:tab pos="2601913" algn="l"/>
                <a:tab pos="4572000" algn="l"/>
                <a:tab pos="5116513" algn="l"/>
                <a:tab pos="8423275" algn="r"/>
              </a:tabLst>
            </a:pPr>
            <a:r>
              <a:rPr lang="en-US" dirty="0" smtClean="0"/>
              <a:t>      Simplest </a:t>
            </a:r>
            <a:r>
              <a:rPr lang="en-US" dirty="0"/>
              <a:t>ratio </a:t>
            </a:r>
            <a:r>
              <a:rPr lang="en-US" dirty="0" smtClean="0"/>
              <a:t>_____________. </a:t>
            </a:r>
            <a:r>
              <a:rPr lang="en-US" dirty="0"/>
              <a:t>So empirical formula </a:t>
            </a:r>
            <a:r>
              <a:rPr lang="en-US" dirty="0" smtClean="0"/>
              <a:t>is ________________	[2]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/>
              <a:t>b</a:t>
            </a:r>
            <a:r>
              <a:rPr lang="en-US" b="1" dirty="0"/>
              <a:t>.</a:t>
            </a:r>
            <a:r>
              <a:rPr lang="en-US" dirty="0"/>
              <a:t> A compound of carbon and hydrogen contains 85.7% of carbon and 14.3 % </a:t>
            </a:r>
            <a:r>
              <a:rPr lang="en-US" dirty="0" smtClean="0"/>
              <a:t>of 	    hydrogen </a:t>
            </a:r>
            <a:r>
              <a:rPr lang="en-US" dirty="0"/>
              <a:t>by </a:t>
            </a:r>
            <a:r>
              <a:rPr lang="en-US" dirty="0" smtClean="0"/>
              <a:t>mass. At </a:t>
            </a:r>
            <a:r>
              <a:rPr lang="en-US" dirty="0"/>
              <a:t>values: C = 12, H = 1</a:t>
            </a:r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		mole </a:t>
            </a:r>
            <a:r>
              <a:rPr lang="en-US" dirty="0"/>
              <a:t>% of C </a:t>
            </a:r>
            <a:r>
              <a:rPr lang="en-US" dirty="0" smtClean="0"/>
              <a:t>= ____________ </a:t>
            </a:r>
            <a:r>
              <a:rPr lang="en-US" dirty="0" err="1" smtClean="0"/>
              <a:t>mol</a:t>
            </a:r>
            <a:r>
              <a:rPr lang="en-US" dirty="0" smtClean="0"/>
              <a:t> </a:t>
            </a:r>
            <a:r>
              <a:rPr lang="en-US" dirty="0"/>
              <a:t>mole % of H </a:t>
            </a:r>
            <a:r>
              <a:rPr lang="en-US" dirty="0" smtClean="0"/>
              <a:t>= ____________</a:t>
            </a:r>
            <a:r>
              <a:rPr lang="en-US" dirty="0" err="1" smtClean="0"/>
              <a:t>mol</a:t>
            </a:r>
            <a:r>
              <a:rPr lang="en-US" dirty="0" smtClean="0"/>
              <a:t> 	[1]</a:t>
            </a:r>
            <a:endParaRPr lang="en-US" dirty="0"/>
          </a:p>
          <a:p>
            <a:pPr>
              <a:buClr>
                <a:srgbClr val="C00000"/>
              </a:buClr>
              <a:tabLst>
                <a:tab pos="352425" algn="l"/>
                <a:tab pos="2057400" algn="l"/>
                <a:tab pos="2427288" algn="l"/>
                <a:tab pos="4572000" algn="l"/>
                <a:tab pos="5029200" algn="l"/>
                <a:tab pos="8435975" algn="r"/>
              </a:tabLst>
            </a:pPr>
            <a:r>
              <a:rPr lang="en-US" dirty="0" smtClean="0"/>
              <a:t>	Divide </a:t>
            </a:r>
            <a:r>
              <a:rPr lang="en-US" dirty="0"/>
              <a:t>by </a:t>
            </a:r>
            <a:r>
              <a:rPr lang="en-US" dirty="0" smtClean="0"/>
              <a:t>	C ________________	H 	____________________</a:t>
            </a:r>
            <a:endParaRPr lang="en-US" dirty="0"/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     lowest </a:t>
            </a:r>
            <a:r>
              <a:rPr lang="en-US" dirty="0"/>
              <a:t>number</a:t>
            </a:r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5029200" algn="l"/>
                <a:tab pos="8435975" algn="r"/>
              </a:tabLst>
            </a:pPr>
            <a:r>
              <a:rPr lang="en-US" dirty="0" smtClean="0"/>
              <a:t>     of </a:t>
            </a:r>
            <a:r>
              <a:rPr lang="en-US" dirty="0"/>
              <a:t>moles </a:t>
            </a:r>
            <a:r>
              <a:rPr lang="en-US" dirty="0" smtClean="0"/>
              <a:t>	_______________ 	____________________	 </a:t>
            </a:r>
            <a:r>
              <a:rPr lang="en-US" dirty="0"/>
              <a:t>[1</a:t>
            </a:r>
            <a:r>
              <a:rPr lang="en-US" dirty="0" smtClean="0"/>
              <a:t>]</a:t>
            </a:r>
            <a:br>
              <a:rPr lang="en-US" dirty="0" smtClean="0"/>
            </a:br>
            <a:r>
              <a:rPr lang="en-US" dirty="0" smtClean="0"/>
              <a:t>     Result </a:t>
            </a:r>
            <a:r>
              <a:rPr lang="en-US" dirty="0"/>
              <a:t>of division = </a:t>
            </a:r>
            <a:r>
              <a:rPr lang="en-US" dirty="0" smtClean="0"/>
              <a:t>	_______________   =	____________________</a:t>
            </a:r>
            <a:br>
              <a:rPr lang="en-US" dirty="0" smtClean="0"/>
            </a:br>
            <a:r>
              <a:rPr lang="en-US" dirty="0" smtClean="0"/>
              <a:t>     Simplest ratio __________ </a:t>
            </a:r>
            <a:r>
              <a:rPr lang="en-US" dirty="0"/>
              <a:t>So empirical formula </a:t>
            </a:r>
            <a:r>
              <a:rPr lang="en-US" dirty="0" smtClean="0"/>
              <a:t>is ____________________	[2]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ction Button: Back or Previous 4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00606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6.5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1689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     </a:t>
            </a:r>
            <a:r>
              <a:rPr lang="en-US" b="1" dirty="0" smtClean="0"/>
              <a:t>c</a:t>
            </a:r>
            <a:r>
              <a:rPr lang="en-US" b="1" dirty="0"/>
              <a:t>.</a:t>
            </a:r>
            <a:r>
              <a:rPr lang="en-US" dirty="0"/>
              <a:t> Deduce the empirical formula of a compound containing 87.5% nitrogen and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12.5 </a:t>
            </a:r>
            <a:r>
              <a:rPr lang="en-US" dirty="0"/>
              <a:t>% </a:t>
            </a:r>
            <a:r>
              <a:rPr lang="en-US" dirty="0" smtClean="0"/>
              <a:t>hydrogen. A </a:t>
            </a:r>
            <a:r>
              <a:rPr lang="en-US" dirty="0"/>
              <a:t>values: H = 1, N = </a:t>
            </a:r>
            <a:r>
              <a:rPr lang="en-US" dirty="0" smtClean="0"/>
              <a:t>14</a:t>
            </a:r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endParaRPr lang="en-GB" dirty="0"/>
          </a:p>
          <a:p>
            <a:pPr algn="ctr"/>
            <a:endParaRPr lang="en-GB" dirty="0" smtClean="0"/>
          </a:p>
          <a:p>
            <a:pPr algn="ctr"/>
            <a:r>
              <a:rPr lang="en-GB" dirty="0" smtClean="0"/>
              <a:t>Empirical formula ___________________                                                	[</a:t>
            </a:r>
            <a:r>
              <a:rPr lang="en-GB" dirty="0"/>
              <a:t>3</a:t>
            </a:r>
            <a:r>
              <a:rPr lang="en-GB" dirty="0" smtClean="0"/>
              <a:t>] </a:t>
            </a:r>
          </a:p>
          <a:p>
            <a:r>
              <a:rPr lang="en-IE" b="1" dirty="0" smtClean="0"/>
              <a:t>Extended</a:t>
            </a:r>
          </a:p>
          <a:p>
            <a:pPr marL="342900" indent="-342900">
              <a:buFont typeface="+mj-lt"/>
              <a:buAutoNum type="arabicPeriod" startAt="2"/>
            </a:pPr>
            <a:r>
              <a:rPr lang="en-US" dirty="0" smtClean="0"/>
              <a:t>Aluminium </a:t>
            </a:r>
            <a:r>
              <a:rPr lang="en-US" dirty="0"/>
              <a:t>burns in a stream of chlorine to form aluminium </a:t>
            </a:r>
            <a:r>
              <a:rPr lang="en-US" dirty="0" smtClean="0"/>
              <a:t>chloride.</a:t>
            </a:r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342900" indent="-342900">
              <a:buFont typeface="+mj-lt"/>
              <a:buAutoNum type="alphaLcPeriod"/>
              <a:tabLst>
                <a:tab pos="8528050" algn="r"/>
              </a:tabLst>
            </a:pPr>
            <a:r>
              <a:rPr lang="en-US" dirty="0" smtClean="0"/>
              <a:t>Suggest </a:t>
            </a:r>
            <a:r>
              <a:rPr lang="en-US" dirty="0"/>
              <a:t>how you could use this apparatus to find the empirical formula of aluminium chloride</a:t>
            </a:r>
            <a:r>
              <a:rPr lang="en-US" dirty="0" smtClean="0"/>
              <a:t>.	[8]</a:t>
            </a:r>
            <a:endParaRPr lang="en-US" dirty="0"/>
          </a:p>
          <a:p>
            <a:pPr marL="342900" indent="-342900">
              <a:buFont typeface="+mj-lt"/>
              <a:buAutoNum type="alphaLcPeriod"/>
              <a:tabLst>
                <a:tab pos="8528050" algn="r"/>
              </a:tabLst>
            </a:pPr>
            <a:r>
              <a:rPr lang="en-US" dirty="0" smtClean="0"/>
              <a:t>What </a:t>
            </a:r>
            <a:r>
              <a:rPr lang="en-US" dirty="0"/>
              <a:t>safety precautions are needed when carrying out this experiment</a:t>
            </a:r>
            <a:r>
              <a:rPr lang="en-US" dirty="0" smtClean="0"/>
              <a:t>?      [3]</a:t>
            </a:r>
            <a:br>
              <a:rPr lang="en-US" dirty="0" smtClean="0"/>
            </a:br>
            <a:endParaRPr lang="en-US" sz="105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75723" y="4005064"/>
            <a:ext cx="5160573" cy="1440160"/>
          </a:xfrm>
          <a:prstGeom prst="rect">
            <a:avLst/>
          </a:prstGeom>
        </p:spPr>
      </p:pic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460432" y="191683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02676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6.6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3553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+mj-lt"/>
              <a:buAutoNum type="arabi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Complete </a:t>
            </a:r>
            <a:r>
              <a:rPr lang="en-US" dirty="0"/>
              <a:t>these sentences about empirical and molecular formulae using words from the list,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atoms     compound    empirical    ionic    molecular    molecules    simplest</a:t>
            </a:r>
            <a:br>
              <a:rPr lang="en-US" b="1" dirty="0" smtClean="0"/>
            </a:br>
            <a:r>
              <a:rPr lang="en-US" dirty="0" smtClean="0"/>
              <a:t>The </a:t>
            </a:r>
            <a:r>
              <a:rPr lang="en-US" dirty="0"/>
              <a:t>molecular formula of </a:t>
            </a:r>
            <a:r>
              <a:rPr lang="en-US" dirty="0" smtClean="0"/>
              <a:t>a _________________ shows </a:t>
            </a:r>
            <a:r>
              <a:rPr lang="en-US" dirty="0"/>
              <a:t>the number </a:t>
            </a:r>
            <a:r>
              <a:rPr lang="en-US" dirty="0" smtClean="0"/>
              <a:t>of ____________ of </a:t>
            </a:r>
            <a:r>
              <a:rPr lang="en-US" dirty="0"/>
              <a:t>each type in one </a:t>
            </a:r>
            <a:r>
              <a:rPr lang="en-US" dirty="0" smtClean="0"/>
              <a:t>molecule.</a:t>
            </a:r>
            <a:br>
              <a:rPr lang="en-US" dirty="0" smtClean="0"/>
            </a:br>
            <a:r>
              <a:rPr lang="en-US" dirty="0" smtClean="0"/>
              <a:t>The </a:t>
            </a:r>
            <a:r>
              <a:rPr lang="en-US" dirty="0"/>
              <a:t>empirical formula shows </a:t>
            </a:r>
            <a:r>
              <a:rPr lang="en-US" dirty="0" smtClean="0"/>
              <a:t>the ___________________ ratio </a:t>
            </a:r>
            <a:r>
              <a:rPr lang="en-US" dirty="0"/>
              <a:t>of atoms that combine. The formula </a:t>
            </a:r>
            <a:r>
              <a:rPr lang="en-US" dirty="0" smtClean="0"/>
              <a:t>of an __________________ compound </a:t>
            </a:r>
            <a:r>
              <a:rPr lang="en-US" dirty="0"/>
              <a:t>is the same as </a:t>
            </a:r>
            <a:r>
              <a:rPr lang="en-US" dirty="0" smtClean="0"/>
              <a:t>its __________________ formula.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dirty="0" smtClean="0"/>
              <a:t>Write </a:t>
            </a:r>
            <a:r>
              <a:rPr lang="en-US" dirty="0"/>
              <a:t>the empirical formula of the following compounds whose molecular formula has been given.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a</a:t>
            </a:r>
            <a:r>
              <a:rPr lang="en-US" dirty="0"/>
              <a:t>. Hydrogen peroxide, </a:t>
            </a:r>
            <a:r>
              <a:rPr lang="en-US" dirty="0" smtClean="0"/>
              <a:t>H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2</a:t>
            </a:r>
            <a:r>
              <a:rPr lang="en-US" dirty="0"/>
              <a:t>. </a:t>
            </a:r>
            <a:r>
              <a:rPr lang="en-US" dirty="0" smtClean="0"/>
              <a:t>	Empirical formula ______________________	[1]</a:t>
            </a:r>
            <a:endParaRPr lang="en-US" dirty="0"/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b</a:t>
            </a:r>
            <a:r>
              <a:rPr lang="en-US" dirty="0"/>
              <a:t>. Cyclohexane, C</a:t>
            </a:r>
            <a:r>
              <a:rPr lang="en-US" baseline="-25000" dirty="0"/>
              <a:t>6</a:t>
            </a:r>
            <a:r>
              <a:rPr lang="en-US" dirty="0"/>
              <a:t>H</a:t>
            </a:r>
            <a:r>
              <a:rPr lang="en-US" baseline="-25000" dirty="0"/>
              <a:t>12</a:t>
            </a:r>
            <a:r>
              <a:rPr lang="en-US" dirty="0"/>
              <a:t>. </a:t>
            </a:r>
            <a:r>
              <a:rPr lang="en-US" dirty="0" smtClean="0"/>
              <a:t>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[1]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c</a:t>
            </a:r>
            <a:r>
              <a:rPr lang="en-US" dirty="0"/>
              <a:t>. Dinitrogen tetroxide, </a:t>
            </a:r>
            <a:r>
              <a:rPr lang="en-US" dirty="0" smtClean="0"/>
              <a:t>N</a:t>
            </a:r>
            <a:r>
              <a:rPr lang="en-US" baseline="-25000" dirty="0" smtClean="0"/>
              <a:t>2</a:t>
            </a:r>
            <a:r>
              <a:rPr lang="en-US" dirty="0" smtClean="0"/>
              <a:t>O</a:t>
            </a:r>
            <a:r>
              <a:rPr lang="en-US" baseline="-25000" dirty="0" smtClean="0"/>
              <a:t>4</a:t>
            </a:r>
            <a:r>
              <a:rPr lang="en-US" dirty="0"/>
              <a:t>. </a:t>
            </a:r>
            <a:r>
              <a:rPr lang="en-US" dirty="0" smtClean="0"/>
              <a:t>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[1]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d</a:t>
            </a:r>
            <a:r>
              <a:rPr lang="en-US" dirty="0"/>
              <a:t>. Antimony(</a:t>
            </a:r>
            <a:r>
              <a:rPr lang="en-US" dirty="0" err="1"/>
              <a:t>lll</a:t>
            </a:r>
            <a:r>
              <a:rPr lang="en-US" dirty="0"/>
              <a:t>) oxide, </a:t>
            </a:r>
            <a:r>
              <a:rPr lang="en-US" dirty="0" smtClean="0"/>
              <a:t>Sb</a:t>
            </a:r>
            <a:r>
              <a:rPr lang="en-US" baseline="-25000" dirty="0" smtClean="0"/>
              <a:t>4</a:t>
            </a:r>
            <a:r>
              <a:rPr lang="en-US" dirty="0" smtClean="0"/>
              <a:t>O</a:t>
            </a:r>
            <a:r>
              <a:rPr lang="en-US" baseline="-25000" dirty="0" smtClean="0"/>
              <a:t>6</a:t>
            </a:r>
            <a:r>
              <a:rPr lang="en-US" dirty="0"/>
              <a:t>. </a:t>
            </a:r>
            <a:r>
              <a:rPr lang="en-US" dirty="0" smtClean="0"/>
              <a:t>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[1]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e</a:t>
            </a:r>
            <a:r>
              <a:rPr lang="en-US" dirty="0"/>
              <a:t>. Butane, C</a:t>
            </a:r>
            <a:r>
              <a:rPr lang="en-US" baseline="-25000" dirty="0"/>
              <a:t>4</a:t>
            </a:r>
            <a:r>
              <a:rPr lang="en-US" dirty="0"/>
              <a:t>H</a:t>
            </a:r>
            <a:r>
              <a:rPr lang="en-US" baseline="-25000" dirty="0"/>
              <a:t>10</a:t>
            </a:r>
            <a:r>
              <a:rPr lang="en-US" dirty="0"/>
              <a:t>. </a:t>
            </a:r>
            <a:r>
              <a:rPr lang="en-US" dirty="0" smtClean="0"/>
              <a:t>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[1]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f</a:t>
            </a:r>
            <a:r>
              <a:rPr lang="en-US" dirty="0"/>
              <a:t>. Phosphorus(V) oxide, </a:t>
            </a:r>
            <a:r>
              <a:rPr lang="en-US" dirty="0" smtClean="0"/>
              <a:t>P</a:t>
            </a:r>
            <a:r>
              <a:rPr lang="en-US" baseline="-25000" dirty="0" smtClean="0"/>
              <a:t>4</a:t>
            </a:r>
            <a:r>
              <a:rPr lang="en-US" dirty="0" smtClean="0"/>
              <a:t>O</a:t>
            </a:r>
            <a:r>
              <a:rPr lang="en-US" baseline="-25000" dirty="0" smtClean="0"/>
              <a:t>10</a:t>
            </a:r>
            <a:r>
              <a:rPr lang="en-US" dirty="0" smtClean="0"/>
              <a:t> 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[1]</a:t>
            </a:r>
          </a:p>
          <a:p>
            <a:pPr>
              <a:buClr>
                <a:srgbClr val="C00000"/>
              </a:buClr>
              <a:tabLst>
                <a:tab pos="352425" algn="l"/>
                <a:tab pos="3498850" algn="l"/>
                <a:tab pos="8435975" algn="r"/>
              </a:tabLst>
            </a:pPr>
            <a:r>
              <a:rPr lang="en-US" dirty="0" smtClean="0"/>
              <a:t>	g</a:t>
            </a:r>
            <a:r>
              <a:rPr lang="en-US" dirty="0"/>
              <a:t>. Sodium sulfate, </a:t>
            </a:r>
            <a:r>
              <a:rPr lang="en-US" dirty="0" smtClean="0"/>
              <a:t>Na</a:t>
            </a:r>
            <a:r>
              <a:rPr lang="en-US" baseline="-25000" dirty="0" smtClean="0"/>
              <a:t>2</a:t>
            </a:r>
            <a:r>
              <a:rPr lang="en-US" dirty="0" smtClean="0"/>
              <a:t>SO</a:t>
            </a:r>
            <a:r>
              <a:rPr lang="en-US" baseline="-25000" dirty="0" smtClean="0"/>
              <a:t>4</a:t>
            </a:r>
            <a:r>
              <a:rPr lang="en-US" dirty="0"/>
              <a:t>. </a:t>
            </a:r>
            <a:r>
              <a:rPr lang="en-US" dirty="0" smtClean="0"/>
              <a:t>	Empirical formula</a:t>
            </a:r>
            <a:r>
              <a:rPr lang="en-US" dirty="0"/>
              <a:t> </a:t>
            </a:r>
            <a:r>
              <a:rPr lang="en-US" dirty="0" smtClean="0"/>
              <a:t>______________________</a:t>
            </a:r>
            <a:r>
              <a:rPr lang="en-US" dirty="0"/>
              <a:t>	[1</a:t>
            </a:r>
            <a:r>
              <a:rPr lang="en-US" dirty="0" smtClean="0"/>
              <a:t>]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2528230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6.6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63034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+mj-lt"/>
              <a:buAutoNum type="arabicPeriod" startAt="3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dirty="0" smtClean="0"/>
              <a:t>Complete </a:t>
            </a:r>
            <a:r>
              <a:rPr lang="en-US" sz="2000" dirty="0"/>
              <a:t>the table to deduce the empirical formula mass and molecular formulae of compounds A to </a:t>
            </a:r>
            <a:r>
              <a:rPr lang="en-US" sz="2000" dirty="0" smtClean="0"/>
              <a:t>D. </a:t>
            </a:r>
            <a:r>
              <a:rPr lang="en-US" sz="2000" dirty="0" err="1" smtClean="0"/>
              <a:t>Ar</a:t>
            </a:r>
            <a:r>
              <a:rPr lang="en-US" sz="2000" dirty="0" smtClean="0"/>
              <a:t> </a:t>
            </a:r>
            <a:r>
              <a:rPr lang="en-US" sz="2000" dirty="0"/>
              <a:t>values: C = 12, Cl = 35.5, H = 1, 0 = 16, P = 31, S = </a:t>
            </a:r>
            <a:r>
              <a:rPr lang="en-US" sz="2000" dirty="0" smtClean="0"/>
              <a:t>32		[8]</a:t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/>
            </a:r>
            <a:br>
              <a:rPr lang="en-US" sz="2000" dirty="0" smtClean="0"/>
            </a:br>
            <a:endParaRPr lang="en-US" sz="1200" dirty="0" smtClean="0"/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b="1" dirty="0" smtClean="0"/>
              <a:t>Extended</a:t>
            </a:r>
          </a:p>
          <a:p>
            <a:pPr marL="342900" indent="-342900">
              <a:buClr>
                <a:srgbClr val="C00000"/>
              </a:buClr>
              <a:buFont typeface="+mj-lt"/>
              <a:buAutoNum type="arabicPeriod" startAt="4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dirty="0" smtClean="0"/>
              <a:t>360 </a:t>
            </a:r>
            <a:r>
              <a:rPr lang="en-US" sz="2000" dirty="0"/>
              <a:t>g of a compound, made up of carbon, hydrogen, and oxygen only, contains 144 g carbon and 24 g hydrogen. The compound has a relative molecular mass of </a:t>
            </a:r>
            <a:r>
              <a:rPr lang="en-US" sz="2000" dirty="0" smtClean="0"/>
              <a:t>180.</a:t>
            </a:r>
            <a:br>
              <a:rPr lang="en-US" sz="2000" dirty="0" smtClean="0"/>
            </a:br>
            <a:r>
              <a:rPr lang="en-US" sz="2000" dirty="0" smtClean="0"/>
              <a:t>Deduce </a:t>
            </a:r>
            <a:r>
              <a:rPr lang="en-US" sz="2000" dirty="0"/>
              <a:t>the empirical and molecular formulae of this compound</a:t>
            </a:r>
            <a:r>
              <a:rPr lang="en-US" sz="2000" dirty="0" smtClean="0"/>
              <a:t>.     [5]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60506471"/>
              </p:ext>
            </p:extLst>
          </p:nvPr>
        </p:nvGraphicFramePr>
        <p:xfrm>
          <a:off x="323529" y="2389232"/>
          <a:ext cx="8496942" cy="24079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56183"/>
                <a:gridCol w="2304256"/>
                <a:gridCol w="2520280"/>
                <a:gridCol w="2016223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Empirical Formula mass /g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Relative molecular mass M</a:t>
                      </a:r>
                      <a:r>
                        <a:rPr lang="en-GB" sz="2000" b="1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</a:t>
                      </a: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/g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Molecular formula</a:t>
                      </a:r>
                      <a:endParaRPr lang="en-GB" sz="2000" b="1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 P</a:t>
                      </a:r>
                      <a:r>
                        <a:rPr lang="en-IE" sz="22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r>
                        <a:rPr lang="en-IE" sz="22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22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baseline="30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 </a:t>
                      </a:r>
                      <a:r>
                        <a:rPr lang="en-IE" sz="22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SCl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135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CH</a:t>
                      </a:r>
                      <a:r>
                        <a:rPr lang="en-IE" sz="22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60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 CCl</a:t>
                      </a:r>
                      <a:r>
                        <a:rPr lang="en-IE" sz="2200" baseline="-25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en-GB" sz="2200" baseline="-25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2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332</a:t>
                      </a:r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2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36261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6.7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17064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/>
              <a:t>18 g of limestone reacted with excess dilute hydrochloric acid. 3840 cm</a:t>
            </a:r>
            <a:r>
              <a:rPr lang="en-US" sz="2200" baseline="30000" dirty="0"/>
              <a:t>3</a:t>
            </a:r>
            <a:r>
              <a:rPr lang="en-US" sz="2200" dirty="0"/>
              <a:t> of carbon dioxide were formed at </a:t>
            </a:r>
            <a:r>
              <a:rPr lang="en-US" sz="2200" dirty="0" err="1" smtClean="0"/>
              <a:t>rtp</a:t>
            </a:r>
            <a:r>
              <a:rPr lang="en-US" sz="2200" dirty="0"/>
              <a:t>. Work through the calculation to find the percentage purity of this sample of limestone, which is impure calcium carbonate, </a:t>
            </a:r>
            <a:r>
              <a:rPr lang="en-US" sz="2200" dirty="0" smtClean="0"/>
              <a:t>CaCO</a:t>
            </a:r>
            <a:r>
              <a:rPr lang="en-US" sz="2200" baseline="-25000" dirty="0" smtClean="0"/>
              <a:t>3</a:t>
            </a:r>
            <a:r>
              <a:rPr lang="en-US" sz="2200" dirty="0"/>
              <a:t>. Give your answer to two significant figures. At values: C = 12, Ca = 40, 0 = 16</a:t>
            </a:r>
          </a:p>
          <a:p>
            <a:pPr algn="ctr"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b="1" dirty="0" smtClean="0">
                <a:solidFill>
                  <a:srgbClr val="FF0000"/>
                </a:solidFill>
              </a:rPr>
              <a:t>CaC</a:t>
            </a:r>
            <a:r>
              <a:rPr lang="en-US" sz="2200" b="1" dirty="0">
                <a:solidFill>
                  <a:srgbClr val="FF0000"/>
                </a:solidFill>
              </a:rPr>
              <a:t>O</a:t>
            </a:r>
            <a:r>
              <a:rPr lang="en-US" sz="22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200" b="1" dirty="0" smtClean="0">
                <a:solidFill>
                  <a:srgbClr val="FF0000"/>
                </a:solidFill>
              </a:rPr>
              <a:t>(</a:t>
            </a:r>
            <a:r>
              <a:rPr lang="en-US" sz="2200" b="1" i="1" dirty="0" smtClean="0">
                <a:solidFill>
                  <a:srgbClr val="FF0000"/>
                </a:solidFill>
              </a:rPr>
              <a:t>s</a:t>
            </a:r>
            <a:r>
              <a:rPr lang="en-US" sz="2200" b="1" dirty="0">
                <a:solidFill>
                  <a:srgbClr val="FF0000"/>
                </a:solidFill>
              </a:rPr>
              <a:t>) + 2HCI(</a:t>
            </a:r>
            <a:r>
              <a:rPr lang="en-US" sz="2200" b="1" i="1" dirty="0" err="1">
                <a:solidFill>
                  <a:srgbClr val="FF0000"/>
                </a:solidFill>
              </a:rPr>
              <a:t>aq</a:t>
            </a:r>
            <a:r>
              <a:rPr lang="en-US" sz="2200" b="1" dirty="0">
                <a:solidFill>
                  <a:srgbClr val="FF0000"/>
                </a:solidFill>
              </a:rPr>
              <a:t>) </a:t>
            </a:r>
            <a:r>
              <a:rPr lang="en-US" sz="22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200" b="1" dirty="0" smtClean="0">
                <a:solidFill>
                  <a:srgbClr val="FF0000"/>
                </a:solidFill>
              </a:rPr>
              <a:t> </a:t>
            </a:r>
            <a:r>
              <a:rPr lang="en-US" sz="2200" b="1" dirty="0">
                <a:solidFill>
                  <a:srgbClr val="FF0000"/>
                </a:solidFill>
              </a:rPr>
              <a:t>CaCI</a:t>
            </a:r>
            <a:r>
              <a:rPr lang="en-US" sz="2200" b="1" baseline="-25000" dirty="0">
                <a:solidFill>
                  <a:srgbClr val="FF0000"/>
                </a:solidFill>
              </a:rPr>
              <a:t>2</a:t>
            </a:r>
            <a:r>
              <a:rPr lang="en-US" sz="2200" b="1" dirty="0">
                <a:solidFill>
                  <a:srgbClr val="FF0000"/>
                </a:solidFill>
              </a:rPr>
              <a:t>(</a:t>
            </a:r>
            <a:r>
              <a:rPr lang="en-US" sz="2200" b="1" i="1" dirty="0" err="1">
                <a:solidFill>
                  <a:srgbClr val="FF0000"/>
                </a:solidFill>
              </a:rPr>
              <a:t>aq</a:t>
            </a:r>
            <a:r>
              <a:rPr lang="en-US" sz="2200" b="1" dirty="0">
                <a:solidFill>
                  <a:srgbClr val="FF0000"/>
                </a:solidFill>
              </a:rPr>
              <a:t>) + </a:t>
            </a:r>
            <a:r>
              <a:rPr lang="en-US" sz="2200" b="1" dirty="0" smtClean="0">
                <a:solidFill>
                  <a:srgbClr val="FF0000"/>
                </a:solidFill>
              </a:rPr>
              <a:t>CO</a:t>
            </a:r>
            <a:r>
              <a:rPr lang="en-US" sz="22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</a:rPr>
              <a:t>(</a:t>
            </a:r>
            <a:r>
              <a:rPr lang="en-US" sz="2200" b="1" i="1" dirty="0" smtClean="0">
                <a:solidFill>
                  <a:srgbClr val="FF0000"/>
                </a:solidFill>
              </a:rPr>
              <a:t>g</a:t>
            </a:r>
            <a:r>
              <a:rPr lang="en-US" sz="2200" b="1" dirty="0">
                <a:solidFill>
                  <a:srgbClr val="FF0000"/>
                </a:solidFill>
              </a:rPr>
              <a:t>) + </a:t>
            </a:r>
            <a:r>
              <a:rPr lang="en-US" sz="2200" b="1" dirty="0" smtClean="0">
                <a:solidFill>
                  <a:srgbClr val="FF0000"/>
                </a:solidFill>
              </a:rPr>
              <a:t>H</a:t>
            </a:r>
            <a:r>
              <a:rPr lang="en-US" sz="22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200" b="1" dirty="0" smtClean="0">
                <a:solidFill>
                  <a:srgbClr val="FF0000"/>
                </a:solidFill>
              </a:rPr>
              <a:t>O(</a:t>
            </a:r>
            <a:r>
              <a:rPr lang="en-US" sz="2200" b="1" i="1" dirty="0" smtClean="0">
                <a:solidFill>
                  <a:srgbClr val="FF0000"/>
                </a:solidFill>
              </a:rPr>
              <a:t>l</a:t>
            </a:r>
            <a:r>
              <a:rPr lang="en-US" sz="2200" b="1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Molar </a:t>
            </a:r>
            <a:r>
              <a:rPr lang="en-US" sz="2200" dirty="0"/>
              <a:t>mass of calcium carbonate </a:t>
            </a:r>
            <a:r>
              <a:rPr lang="en-US" sz="2200" dirty="0" smtClean="0"/>
              <a:t>=  ______________ g/</a:t>
            </a:r>
            <a:r>
              <a:rPr lang="en-US" sz="2200" dirty="0" err="1" smtClean="0"/>
              <a:t>mol</a:t>
            </a:r>
            <a:r>
              <a:rPr lang="en-US" sz="2200" dirty="0" smtClean="0"/>
              <a:t>	[1]</a:t>
            </a:r>
            <a:endParaRPr lang="en-US" sz="22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Volume </a:t>
            </a:r>
            <a:r>
              <a:rPr lang="en-US" sz="2200" dirty="0"/>
              <a:t>of </a:t>
            </a:r>
            <a:r>
              <a:rPr lang="en-US" sz="2200" dirty="0" smtClean="0"/>
              <a:t>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in dm</a:t>
            </a:r>
            <a:r>
              <a:rPr lang="en-US" sz="2200" baseline="30000" dirty="0"/>
              <a:t>3</a:t>
            </a:r>
            <a:r>
              <a:rPr lang="en-US" sz="2200" dirty="0"/>
              <a:t>  =  </a:t>
            </a:r>
            <a:r>
              <a:rPr lang="en-US" sz="2200" dirty="0" smtClean="0"/>
              <a:t>________________ dm</a:t>
            </a:r>
            <a:r>
              <a:rPr lang="en-US" sz="2200" baseline="30000" dirty="0" smtClean="0"/>
              <a:t>3	</a:t>
            </a:r>
            <a:r>
              <a:rPr lang="en-US" sz="2200" dirty="0" smtClean="0"/>
              <a:t>[1</a:t>
            </a:r>
            <a:r>
              <a:rPr lang="en-US" sz="2200" dirty="0"/>
              <a:t>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Moles </a:t>
            </a:r>
            <a:r>
              <a:rPr lang="en-US" sz="2200" dirty="0"/>
              <a:t>of </a:t>
            </a:r>
            <a:r>
              <a:rPr lang="en-US" sz="2200" dirty="0" smtClean="0"/>
              <a:t>CO</a:t>
            </a:r>
            <a:r>
              <a:rPr lang="en-US" sz="2200" baseline="-25000" dirty="0" smtClean="0"/>
              <a:t>2</a:t>
            </a:r>
            <a:r>
              <a:rPr lang="en-US" sz="2200" dirty="0" smtClean="0"/>
              <a:t> </a:t>
            </a:r>
            <a:r>
              <a:rPr lang="en-US" sz="2200" dirty="0"/>
              <a:t> =  </a:t>
            </a:r>
            <a:r>
              <a:rPr lang="en-US" sz="2200" dirty="0" smtClean="0"/>
              <a:t>_____________ = _______________ </a:t>
            </a:r>
            <a:r>
              <a:rPr lang="en-US" sz="2200" dirty="0" err="1" smtClean="0"/>
              <a:t>mol</a:t>
            </a:r>
            <a:r>
              <a:rPr lang="en-US" sz="2200" dirty="0" smtClean="0"/>
              <a:t>	[1</a:t>
            </a:r>
            <a:r>
              <a:rPr lang="en-US" sz="2200" dirty="0"/>
              <a:t>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Moles </a:t>
            </a:r>
            <a:r>
              <a:rPr lang="en-US" sz="2200" dirty="0"/>
              <a:t>of </a:t>
            </a:r>
            <a:r>
              <a:rPr lang="en-US" sz="2200" dirty="0" smtClean="0"/>
              <a:t>CaCO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in limestone sample  =  </a:t>
            </a:r>
            <a:r>
              <a:rPr lang="en-US" sz="2200" dirty="0" smtClean="0"/>
              <a:t>_______________ 	[</a:t>
            </a:r>
            <a:r>
              <a:rPr lang="en-US" sz="2200" dirty="0"/>
              <a:t>1]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Mass </a:t>
            </a:r>
            <a:r>
              <a:rPr lang="en-US" sz="2200" dirty="0"/>
              <a:t>of </a:t>
            </a:r>
            <a:r>
              <a:rPr lang="en-US" sz="2200" dirty="0" smtClean="0"/>
              <a:t>CaCO</a:t>
            </a:r>
            <a:r>
              <a:rPr lang="en-US" sz="2200" baseline="-25000" dirty="0" smtClean="0"/>
              <a:t>3</a:t>
            </a:r>
            <a:r>
              <a:rPr lang="en-US" sz="2200" dirty="0" smtClean="0"/>
              <a:t> </a:t>
            </a:r>
            <a:r>
              <a:rPr lang="en-US" sz="2200" dirty="0"/>
              <a:t>in limestone sample  =  </a:t>
            </a:r>
            <a:r>
              <a:rPr lang="en-US" sz="2200" dirty="0" smtClean="0"/>
              <a:t>_______________ g	[1]</a:t>
            </a:r>
            <a:endParaRPr lang="en-US" sz="22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200" dirty="0" smtClean="0"/>
              <a:t>Percentage </a:t>
            </a:r>
            <a:r>
              <a:rPr lang="en-US" sz="2200" dirty="0"/>
              <a:t>purity </a:t>
            </a:r>
            <a:r>
              <a:rPr lang="en-US" sz="2200" dirty="0" smtClean="0"/>
              <a:t>_______ X __________ = _________ %	[1]</a:t>
            </a:r>
            <a:br>
              <a:rPr lang="en-US" sz="2200" dirty="0" smtClean="0"/>
            </a:b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Action Button: Back or Previous 7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522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4000" dirty="0" smtClean="0"/>
              <a:t>6.7 – Workbook Questions</a:t>
            </a:r>
            <a:endParaRPr lang="en-GB" sz="40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dirty="0" smtClean="0"/>
              <a:t>Methyl </a:t>
            </a:r>
            <a:r>
              <a:rPr lang="en-US" sz="2000" dirty="0"/>
              <a:t>benzoate can be prepared by reacting methanol with benzoic acid.</a:t>
            </a:r>
            <a:endParaRPr lang="en-US" sz="1600" dirty="0"/>
          </a:p>
          <a:p>
            <a:pPr>
              <a:buClr>
                <a:srgbClr val="C00000"/>
              </a:buClr>
              <a:tabLst>
                <a:tab pos="1247775" algn="l"/>
                <a:tab pos="2338388" algn="l"/>
                <a:tab pos="2690813" algn="l"/>
                <a:tab pos="3498850" algn="l"/>
                <a:tab pos="4219575" algn="l"/>
                <a:tab pos="4748213" algn="l"/>
                <a:tab pos="6102350" algn="l"/>
                <a:tab pos="6629400" algn="l"/>
                <a:tab pos="7086600" algn="l"/>
                <a:tab pos="8435975" algn="r"/>
              </a:tabLst>
            </a:pPr>
            <a:r>
              <a:rPr lang="en-US" sz="1600" dirty="0" smtClean="0"/>
              <a:t>	</a:t>
            </a:r>
            <a:r>
              <a:rPr lang="en-US" sz="2000" dirty="0" smtClean="0"/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CH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OH 	+ 	 C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6</a:t>
            </a: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5</a:t>
            </a:r>
            <a:r>
              <a:rPr lang="en-US" sz="2000" b="1" dirty="0" smtClean="0">
                <a:solidFill>
                  <a:srgbClr val="FF0000"/>
                </a:solidFill>
              </a:rPr>
              <a:t>CO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H 	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000" b="1" dirty="0" smtClean="0">
                <a:solidFill>
                  <a:srgbClr val="FF0000"/>
                </a:solidFill>
              </a:rPr>
              <a:t> 	   C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6</a:t>
            </a: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5</a:t>
            </a:r>
            <a:r>
              <a:rPr lang="en-US" sz="2000" b="1" dirty="0" smtClean="0">
                <a:solidFill>
                  <a:srgbClr val="FF0000"/>
                </a:solidFill>
              </a:rPr>
              <a:t>CO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CH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 	+	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O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	methanol 	benzoic </a:t>
            </a:r>
            <a:r>
              <a:rPr lang="en-US" sz="2000" dirty="0"/>
              <a:t>acid </a:t>
            </a:r>
            <a:r>
              <a:rPr lang="en-US" sz="2000" dirty="0" smtClean="0"/>
              <a:t>		methyl benzoate</a:t>
            </a:r>
          </a:p>
          <a:p>
            <a:pPr marL="439738">
              <a:buClr>
                <a:srgbClr val="C00000"/>
              </a:buClr>
              <a:tabLst>
                <a:tab pos="1247775" algn="l"/>
                <a:tab pos="2338388" algn="l"/>
                <a:tab pos="2690813" algn="l"/>
                <a:tab pos="3498850" algn="l"/>
                <a:tab pos="4219575" algn="l"/>
                <a:tab pos="4748213" algn="l"/>
                <a:tab pos="6102350" algn="l"/>
                <a:tab pos="6629400" algn="l"/>
                <a:tab pos="7086600" algn="l"/>
                <a:tab pos="8435975" algn="r"/>
              </a:tabLst>
            </a:pPr>
            <a:r>
              <a:rPr lang="en-US" sz="2000" dirty="0" smtClean="0"/>
              <a:t>When </a:t>
            </a:r>
            <a:r>
              <a:rPr lang="en-US" sz="2000" dirty="0"/>
              <a:t>24.4 g of benzoic acid is reacted with excess methanol, 25.84 g of methyl benzoate is produced. Work through the calculation to find the percentage yield of methyl benzoate. At values: C = 12, H = 1, 0 = </a:t>
            </a:r>
            <a:r>
              <a:rPr lang="en-US" sz="2000" dirty="0" smtClean="0"/>
              <a:t>16</a:t>
            </a:r>
            <a:br>
              <a:rPr lang="en-US" sz="2000" dirty="0" smtClean="0"/>
            </a:br>
            <a:r>
              <a:rPr lang="en-US" sz="2000" dirty="0" smtClean="0"/>
              <a:t>a</a:t>
            </a:r>
            <a:r>
              <a:rPr lang="en-US" sz="2000" dirty="0"/>
              <a:t>. Molar mass of benzoic acid </a:t>
            </a:r>
            <a:r>
              <a:rPr lang="en-US" sz="2000" dirty="0" smtClean="0"/>
              <a:t>= ___________________ g/</a:t>
            </a:r>
            <a:r>
              <a:rPr lang="en-US" sz="2000" dirty="0" err="1" smtClean="0"/>
              <a:t>mol</a:t>
            </a:r>
            <a:r>
              <a:rPr lang="en-US" sz="2000" dirty="0" smtClean="0"/>
              <a:t> 	[1]</a:t>
            </a:r>
            <a:br>
              <a:rPr lang="en-US" sz="2000" dirty="0" smtClean="0"/>
            </a:br>
            <a:r>
              <a:rPr lang="en-US" sz="2000" dirty="0" smtClean="0"/>
              <a:t>b</a:t>
            </a:r>
            <a:r>
              <a:rPr lang="en-US" sz="2000" dirty="0"/>
              <a:t>. Moles of benzoic acid </a:t>
            </a:r>
            <a:r>
              <a:rPr lang="en-US" sz="2000" dirty="0" smtClean="0"/>
              <a:t>= _______________________ </a:t>
            </a:r>
            <a:r>
              <a:rPr lang="en-US" sz="2000" dirty="0" err="1" smtClean="0"/>
              <a:t>mol</a:t>
            </a:r>
            <a:r>
              <a:rPr lang="en-US" sz="2000" dirty="0" smtClean="0"/>
              <a:t> 	[1]</a:t>
            </a:r>
            <a:br>
              <a:rPr lang="en-US" sz="2000" dirty="0" smtClean="0"/>
            </a:br>
            <a:r>
              <a:rPr lang="en-US" sz="2000" dirty="0" smtClean="0"/>
              <a:t>c</a:t>
            </a:r>
            <a:r>
              <a:rPr lang="en-US" sz="2000" dirty="0"/>
              <a:t>. Moles of methyl benzoate expected (if 100 % yield) </a:t>
            </a:r>
            <a:r>
              <a:rPr lang="en-US" sz="2000" dirty="0" smtClean="0"/>
              <a:t>= _____ </a:t>
            </a:r>
            <a:r>
              <a:rPr lang="en-US" sz="2000" dirty="0" err="1" smtClean="0"/>
              <a:t>mol</a:t>
            </a:r>
            <a:r>
              <a:rPr lang="en-US" sz="2000" dirty="0" smtClean="0"/>
              <a:t> 	[1]</a:t>
            </a:r>
            <a:br>
              <a:rPr lang="en-US" sz="2000" dirty="0" smtClean="0"/>
            </a:br>
            <a:r>
              <a:rPr lang="en-US" sz="2000" dirty="0" smtClean="0"/>
              <a:t>d</a:t>
            </a:r>
            <a:r>
              <a:rPr lang="en-US" sz="2000" dirty="0"/>
              <a:t>. Molar mass of methyl benzoate </a:t>
            </a:r>
            <a:r>
              <a:rPr lang="en-US" sz="2000" dirty="0" smtClean="0"/>
              <a:t>= _________________ g/</a:t>
            </a:r>
            <a:r>
              <a:rPr lang="en-US" sz="2000" dirty="0" err="1" smtClean="0"/>
              <a:t>mol</a:t>
            </a:r>
            <a:r>
              <a:rPr lang="en-US" sz="2000" dirty="0" smtClean="0"/>
              <a:t> 	[1]</a:t>
            </a:r>
            <a:br>
              <a:rPr lang="en-US" sz="2000" dirty="0" smtClean="0"/>
            </a:br>
            <a:r>
              <a:rPr lang="en-US" sz="2000" dirty="0" smtClean="0"/>
              <a:t>e</a:t>
            </a:r>
            <a:r>
              <a:rPr lang="en-US" sz="2000" dirty="0"/>
              <a:t>. Mass of methyl benzoate expected (if 100 % yield) </a:t>
            </a:r>
            <a:r>
              <a:rPr lang="en-US" sz="2000" dirty="0" smtClean="0"/>
              <a:t>= ________ g 	[1]</a:t>
            </a:r>
            <a:br>
              <a:rPr lang="en-US" sz="2000" dirty="0" smtClean="0"/>
            </a:br>
            <a:r>
              <a:rPr lang="en-US" sz="2000" dirty="0" smtClean="0"/>
              <a:t>f</a:t>
            </a:r>
            <a:r>
              <a:rPr lang="en-US" sz="2000" dirty="0"/>
              <a:t>. Percentage </a:t>
            </a:r>
            <a:r>
              <a:rPr lang="en-US" sz="2000" dirty="0" smtClean="0"/>
              <a:t>yield ____________ x ___________ = __________% 	[1]</a:t>
            </a:r>
            <a:endParaRPr lang="en-US" sz="2000" dirty="0"/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b="1" dirty="0" smtClean="0"/>
              <a:t>Extended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dirty="0" smtClean="0"/>
              <a:t>A </a:t>
            </a:r>
            <a:r>
              <a:rPr lang="en-US" sz="2000" dirty="0"/>
              <a:t>student reacts 5.4 g of aluminium with excess oxygen.</a:t>
            </a:r>
          </a:p>
          <a:p>
            <a:pPr algn="ctr"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b="1" dirty="0">
                <a:solidFill>
                  <a:srgbClr val="FF0000"/>
                </a:solidFill>
              </a:rPr>
              <a:t>4AI + </a:t>
            </a:r>
            <a:r>
              <a:rPr lang="en-US" sz="2000" b="1" dirty="0" smtClean="0">
                <a:solidFill>
                  <a:srgbClr val="FF0000"/>
                </a:solidFill>
              </a:rPr>
              <a:t>3O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000" b="1" dirty="0" smtClean="0">
                <a:solidFill>
                  <a:srgbClr val="FF0000"/>
                </a:solidFill>
              </a:rPr>
              <a:t> 2AI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</a:p>
          <a:p>
            <a:pPr>
              <a:buClr>
                <a:srgbClr val="C00000"/>
              </a:buClr>
              <a:tabLst>
                <a:tab pos="352425" algn="l"/>
                <a:tab pos="1160463" algn="l"/>
                <a:tab pos="2427288" algn="l"/>
                <a:tab pos="8435975" algn="r"/>
              </a:tabLst>
            </a:pPr>
            <a:r>
              <a:rPr lang="en-US" sz="2000" b="1" baseline="-25000" dirty="0">
                <a:solidFill>
                  <a:srgbClr val="FF0000"/>
                </a:solidFill>
              </a:rPr>
              <a:t>	</a:t>
            </a:r>
            <a:r>
              <a:rPr lang="en-US" sz="2000" dirty="0" smtClean="0"/>
              <a:t>The </a:t>
            </a:r>
            <a:r>
              <a:rPr lang="en-US" sz="2000" dirty="0"/>
              <a:t>mass of aluminium oxide produced is 8.67 g. Calculate the percentage </a:t>
            </a:r>
            <a:r>
              <a:rPr lang="en-US" sz="2000" dirty="0" smtClean="0"/>
              <a:t>yield. </a:t>
            </a:r>
            <a:r>
              <a:rPr lang="en-US" sz="2000" dirty="0" err="1" smtClean="0"/>
              <a:t>Ar</a:t>
            </a:r>
            <a:r>
              <a:rPr lang="en-US" sz="2000" dirty="0" smtClean="0"/>
              <a:t> </a:t>
            </a:r>
            <a:r>
              <a:rPr lang="en-US" sz="2000" dirty="0"/>
              <a:t>values: Al = 27, O = 16  </a:t>
            </a:r>
            <a:r>
              <a:rPr lang="en-US" sz="2000" dirty="0" smtClean="0"/>
              <a:t>                                        [</a:t>
            </a:r>
            <a:r>
              <a:rPr lang="en-US" sz="2000" dirty="0"/>
              <a:t>4]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6961685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35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Action Button: Back or Previous 4">
            <a:hlinkClick r:id="" action="ppaction://hlinkshowjump?jump=lastslideviewed" highlightClick="1"/>
          </p:cNvPr>
          <p:cNvSpPr/>
          <p:nvPr/>
        </p:nvSpPr>
        <p:spPr>
          <a:xfrm>
            <a:off x="8532440" y="6309320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78550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  <p:sp>
        <p:nvSpPr>
          <p:cNvPr id="4" name="Oval 3"/>
          <p:cNvSpPr/>
          <p:nvPr/>
        </p:nvSpPr>
        <p:spPr>
          <a:xfrm rot="1078849">
            <a:off x="8237892" y="1190236"/>
            <a:ext cx="504056" cy="504056"/>
          </a:xfrm>
          <a:prstGeom prst="ellipse">
            <a:avLst/>
          </a:prstGeom>
          <a:solidFill>
            <a:srgbClr val="0070C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06 – Using  Mole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76DD945F-B7B0-4691-A0D0-E2EAD6DA23B3}">
  <ds:schemaRefs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schemas.microsoft.com/office/2006/metadata/properties"/>
    <ds:schemaRef ds:uri="http://purl.org/dc/terms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47984</TotalTime>
  <Words>6758</Words>
  <Application>Microsoft Office PowerPoint</Application>
  <PresentationFormat>On-screen Show (4:3)</PresentationFormat>
  <Paragraphs>1407</Paragraphs>
  <Slides>80</Slides>
  <Notes>80</Notes>
  <HiddenSlides>0</HiddenSlides>
  <MMClips>4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80</vt:i4>
      </vt:variant>
    </vt:vector>
  </HeadingPairs>
  <TitlesOfParts>
    <vt:vector size="92" baseType="lpstr">
      <vt:lpstr>Arial</vt:lpstr>
      <vt:lpstr>Calibri</vt:lpstr>
      <vt:lpstr>FrutigerLTStd-Light</vt:lpstr>
      <vt:lpstr>FrutigerLTStd-LightItalic</vt:lpstr>
      <vt:lpstr>Lucida Sans Unicode</vt:lpstr>
      <vt:lpstr>NewAsterLTStd</vt:lpstr>
      <vt:lpstr>NewAsterLTStd-Bold</vt:lpstr>
      <vt:lpstr>Verdana</vt:lpstr>
      <vt:lpstr>Wingdings</vt:lpstr>
      <vt:lpstr>Wingdings 2</vt:lpstr>
      <vt:lpstr>Wingdings 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6.1 – What is a Mole</vt:lpstr>
      <vt:lpstr>6.1 – What is a Mole</vt:lpstr>
      <vt:lpstr>6.1 – What is a Mole</vt:lpstr>
      <vt:lpstr>6.1 – What is a Mole</vt:lpstr>
      <vt:lpstr>6.1 – What is a Mole</vt:lpstr>
      <vt:lpstr>6.2 – Calculations from equations, using the mole</vt:lpstr>
      <vt:lpstr>6.2 – Calculations from equations, using the mole</vt:lpstr>
      <vt:lpstr>6.2 – Calculations from equations, using the mole</vt:lpstr>
      <vt:lpstr>6.2 – Calculations from equations, using the mole</vt:lpstr>
      <vt:lpstr>6.2 – Calculations from equations, using the mole</vt:lpstr>
      <vt:lpstr>6.2 – Calculations from equations, using the mole</vt:lpstr>
      <vt:lpstr>6.3 – Reactions Using Gases</vt:lpstr>
      <vt:lpstr>6.3 – Reactions Using Gases</vt:lpstr>
      <vt:lpstr>6.3 – Reactions Using Gases</vt:lpstr>
      <vt:lpstr>6.3 – Reactions Using Gases</vt:lpstr>
      <vt:lpstr>6.3 – Reactions Using Gases</vt:lpstr>
      <vt:lpstr>6.3 – Reactions Using Gases</vt:lpstr>
      <vt:lpstr>6.3 – Reactions Using Gases</vt:lpstr>
      <vt:lpstr>6.4 – The Concentration of a Solution</vt:lpstr>
      <vt:lpstr>6.4 – The Concentration of a Solution</vt:lpstr>
      <vt:lpstr>6.4 – The Concentration of a Solution</vt:lpstr>
      <vt:lpstr>6.4 – The Concentration of a Solution</vt:lpstr>
      <vt:lpstr>6.4 – The Concentration of a Solution</vt:lpstr>
      <vt:lpstr>6.4 – The Concentration of a Solution</vt:lpstr>
      <vt:lpstr>6.5 – Finding the Empirical Formula</vt:lpstr>
      <vt:lpstr>6.5 – Finding the Empirical Formula</vt:lpstr>
      <vt:lpstr>6.5 – Finding the Empirical Formula</vt:lpstr>
      <vt:lpstr>6.5 – Finding the Empirical Formula</vt:lpstr>
      <vt:lpstr>6.5 – Finding the Empirical Formula</vt:lpstr>
      <vt:lpstr>6.5 – Finding the Empirical Formula</vt:lpstr>
      <vt:lpstr>6.5 – Finding the Empirical Formula</vt:lpstr>
      <vt:lpstr>6.6 – From Empirical to Final Formula</vt:lpstr>
      <vt:lpstr>6.6 – From Empirical to Final Formula</vt:lpstr>
      <vt:lpstr>6.6 – From Empirical to Final Formula</vt:lpstr>
      <vt:lpstr>6.6 – From Empirical to Final Formula</vt:lpstr>
      <vt:lpstr>6.6 – From Empirical to Final Formula</vt:lpstr>
      <vt:lpstr>6.6 – From Empirical to Final Formula</vt:lpstr>
      <vt:lpstr>6.6 – From Empirical to Final Formula</vt:lpstr>
      <vt:lpstr>6.7 – Finding % yield and % purity</vt:lpstr>
      <vt:lpstr>6.7 – Finding % yield and % purity</vt:lpstr>
      <vt:lpstr>6.7 – Finding % yield and % purity</vt:lpstr>
      <vt:lpstr>6.7 – Finding % yield and % purity</vt:lpstr>
      <vt:lpstr>6.7 – Finding % yield and % purity</vt:lpstr>
      <vt:lpstr>6.7 – Finding % yield and % purity</vt:lpstr>
      <vt:lpstr>7 – Revision Checklist</vt:lpstr>
      <vt:lpstr>7 – Revision Checklist</vt:lpstr>
      <vt:lpstr>6 – Revision Questions</vt:lpstr>
      <vt:lpstr>6 – Revision Questions</vt:lpstr>
      <vt:lpstr>6 – Revision Questions</vt:lpstr>
      <vt:lpstr>6 – Revision Questions</vt:lpstr>
      <vt:lpstr>6 – Revision Questions</vt:lpstr>
      <vt:lpstr>6 – Revision Questions</vt:lpstr>
      <vt:lpstr>6.1 – Workbook Questions</vt:lpstr>
      <vt:lpstr>6.1 – Workbook Questions</vt:lpstr>
      <vt:lpstr>6.1 – Workbook Questions</vt:lpstr>
      <vt:lpstr>6.1 – Workbook Questions</vt:lpstr>
      <vt:lpstr>6.2 – Workbook Questions</vt:lpstr>
      <vt:lpstr>6.2 – Workbook Questions</vt:lpstr>
      <vt:lpstr>6.2 – Workbook Questions</vt:lpstr>
      <vt:lpstr>6.3 – Workbook Questions</vt:lpstr>
      <vt:lpstr>6.3 – Workbook Questions</vt:lpstr>
      <vt:lpstr>6.4 – Workbook Questions</vt:lpstr>
      <vt:lpstr>6.4 – Workbook Questions</vt:lpstr>
      <vt:lpstr>6.4 – Workbook Questions</vt:lpstr>
      <vt:lpstr>6.5 – Workbook Questions</vt:lpstr>
      <vt:lpstr>6.5 – Workbook Questions</vt:lpstr>
      <vt:lpstr>6.6 – Workbook Questions</vt:lpstr>
      <vt:lpstr>6.6 – Workbook Questions</vt:lpstr>
      <vt:lpstr>6.7 – Workbook Questions</vt:lpstr>
      <vt:lpstr>6.7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06 – Using  Moles</dc:title>
  <dc:subject>Travel and Tourism</dc:subject>
  <dc:creator>Enderoth</dc:creator>
  <cp:lastModifiedBy>Stephen Rafferty</cp:lastModifiedBy>
  <cp:revision>1714</cp:revision>
  <cp:lastPrinted>2014-01-22T18:25:48Z</cp:lastPrinted>
  <dcterms:created xsi:type="dcterms:W3CDTF">2008-03-12T11:01:44Z</dcterms:created>
  <dcterms:modified xsi:type="dcterms:W3CDTF">2018-08-01T17:57:09Z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